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508" r:id="rId5"/>
  </p:sldIdLst>
  <p:sldSz cx="9144000" cy="6858000" type="screen4x3"/>
  <p:notesSz cx="6858000" cy="10096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084" autoAdjust="0"/>
    <p:restoredTop sz="77016" autoAdjust="0"/>
  </p:normalViewPr>
  <p:slideViewPr>
    <p:cSldViewPr>
      <p:cViewPr varScale="1">
        <p:scale>
          <a:sx n="88" d="100"/>
          <a:sy n="88" d="100"/>
        </p:scale>
        <p:origin x="2592" y="-342"/>
      </p:cViewPr>
      <p:guideLst>
        <p:guide orient="horz" pos="2160"/>
        <p:guide pos="2880"/>
      </p:guideLst>
    </p:cSldViewPr>
  </p:slideViewPr>
  <p:notesTextViewPr>
    <p:cViewPr>
      <p:scale>
        <a:sx n="1" d="1"/>
        <a:sy n="1" d="1"/>
      </p:scale>
      <p:origin x="0" y="-3456"/>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90"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wn Exley" userId="S::dawn.exley@scsn.org.uk::8908bd3a-84a0-4df5-8446-f3db7846e964" providerId="AD" clId="Web-{CF754199-90BC-B3B5-D532-2F69ED31E00F}"/>
    <pc:docChg chg="modSld">
      <pc:chgData name="Dawn Exley" userId="S::dawn.exley@scsn.org.uk::8908bd3a-84a0-4df5-8446-f3db7846e964" providerId="AD" clId="Web-{CF754199-90BC-B3B5-D532-2F69ED31E00F}" dt="2019-06-27T15:38:03.660" v="1" actId="1076"/>
      <pc:docMkLst>
        <pc:docMk/>
      </pc:docMkLst>
      <pc:sldChg chg="modSp">
        <pc:chgData name="Dawn Exley" userId="S::dawn.exley@scsn.org.uk::8908bd3a-84a0-4df5-8446-f3db7846e964" providerId="AD" clId="Web-{CF754199-90BC-B3B5-D532-2F69ED31E00F}" dt="2019-06-27T15:38:03.660" v="1" actId="1076"/>
        <pc:sldMkLst>
          <pc:docMk/>
          <pc:sldMk cId="2338284358" sldId="264"/>
        </pc:sldMkLst>
        <pc:grpChg chg="mod">
          <ac:chgData name="Dawn Exley" userId="S::dawn.exley@scsn.org.uk::8908bd3a-84a0-4df5-8446-f3db7846e964" providerId="AD" clId="Web-{CF754199-90BC-B3B5-D532-2F69ED31E00F}" dt="2019-06-27T15:38:03.660" v="1" actId="1076"/>
          <ac:grpSpMkLst>
            <pc:docMk/>
            <pc:sldMk cId="2338284358" sldId="264"/>
            <ac:grpSpMk id="18" creationId="{00000000-0000-0000-0000-000000000000}"/>
          </ac:grpSpMkLst>
        </pc:gr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E4B6BEC-D1D4-490B-BE27-6B36A677A082}" type="datetimeFigureOut">
              <a:rPr lang="en-GB" smtClean="0"/>
              <a:t>05/09/2019</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EA452FE-4EC1-4DF8-816D-AFCFAEAC6DBB}" type="slidenum">
              <a:rPr lang="en-GB" smtClean="0"/>
              <a:t>‹#›</a:t>
            </a:fld>
            <a:endParaRPr lang="en-GB"/>
          </a:p>
        </p:txBody>
      </p:sp>
    </p:spTree>
    <p:extLst>
      <p:ext uri="{BB962C8B-B14F-4D97-AF65-F5344CB8AC3E}">
        <p14:creationId xmlns:p14="http://schemas.microsoft.com/office/powerpoint/2010/main" val="20325435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err="1" smtClean="0"/>
              <a:t>Im</a:t>
            </a:r>
            <a:r>
              <a:rPr lang="en-GB" sz="1200" dirty="0" smtClean="0"/>
              <a:t> Lorraine from the Scottish Community Safety network we are </a:t>
            </a:r>
            <a:r>
              <a:rPr lang="en-GB" sz="1200" b="0" i="0" kern="1200" dirty="0" smtClean="0">
                <a:solidFill>
                  <a:schemeClr val="tx1"/>
                </a:solidFill>
                <a:effectLst/>
                <a:latin typeface="+mn-lt"/>
                <a:ea typeface="+mn-ea"/>
                <a:cs typeface="+mn-cs"/>
              </a:rPr>
              <a:t>SCSN is the national forum for officers who are responsible for the strategic development of community safety at both local and national level, in the private, public and voluntary sector. We are the strategic voice for community safety in Scotland and through working collaboratively with our members and partner agencies, we champion community safety and influence the shaping and development of national policy and local delivery</a:t>
            </a:r>
          </a:p>
          <a:p>
            <a:endParaRPr lang="en-GB" sz="1200" dirty="0" smtClean="0"/>
          </a:p>
          <a:p>
            <a:r>
              <a:rPr lang="en-GB" sz="1200" dirty="0" smtClean="0"/>
              <a:t>We are part</a:t>
            </a:r>
            <a:r>
              <a:rPr lang="en-GB" sz="1200" baseline="0" dirty="0" smtClean="0"/>
              <a:t> of the building safer communities approach – which aims to prevent Unintentional harm and injury.  We wanted to create an evaluation </a:t>
            </a:r>
            <a:r>
              <a:rPr lang="en-GB" sz="1200" baseline="0" smtClean="0"/>
              <a:t>framework which - </a:t>
            </a:r>
            <a:endParaRPr lang="en-GB" sz="1200" dirty="0" smtClean="0"/>
          </a:p>
          <a:p>
            <a:endParaRPr lang="en-GB" sz="1200" dirty="0" smtClean="0"/>
          </a:p>
          <a:p>
            <a:r>
              <a:rPr lang="en-GB" sz="1200" dirty="0" smtClean="0"/>
              <a:t>To shift the balance from measuring only what can be counted (e.g. Nos people, </a:t>
            </a:r>
            <a:r>
              <a:rPr lang="en-GB" sz="1200" dirty="0" err="1" smtClean="0"/>
              <a:t>nos</a:t>
            </a:r>
            <a:r>
              <a:rPr lang="en-GB" sz="1200" dirty="0" smtClean="0"/>
              <a:t> of events)</a:t>
            </a:r>
            <a:r>
              <a:rPr lang="en-GB" sz="1200" baseline="0" dirty="0" smtClean="0"/>
              <a:t> </a:t>
            </a:r>
            <a:r>
              <a:rPr lang="en-GB" sz="1200" dirty="0" smtClean="0"/>
              <a:t>to:</a:t>
            </a:r>
          </a:p>
          <a:p>
            <a:pPr marL="228600" indent="-228600">
              <a:buAutoNum type="alphaUcParenR"/>
            </a:pPr>
            <a:r>
              <a:rPr lang="en-GB" sz="1200" dirty="0" smtClean="0"/>
              <a:t>Measuring what matters on outcomes for people – measuring</a:t>
            </a:r>
            <a:r>
              <a:rPr lang="en-GB" sz="1200" baseline="0" dirty="0" smtClean="0"/>
              <a:t> change, feelings, qualitative data</a:t>
            </a:r>
            <a:endParaRPr lang="en-GB" sz="1200" dirty="0" smtClean="0"/>
          </a:p>
          <a:p>
            <a:pPr marL="228600" indent="-228600">
              <a:buAutoNum type="alphaUcParenR"/>
            </a:pPr>
            <a:r>
              <a:rPr lang="en-GB" sz="1200" dirty="0" smtClean="0"/>
              <a:t>So can show impact of work on people and communities</a:t>
            </a:r>
          </a:p>
          <a:p>
            <a:pPr marL="228600" indent="-228600">
              <a:buAutoNum type="alphaUcParenR"/>
            </a:pPr>
            <a:r>
              <a:rPr lang="en-GB" sz="1200" dirty="0" smtClean="0"/>
              <a:t>Gain a better understanding about “what works” in delivering preventative activities</a:t>
            </a:r>
          </a:p>
          <a:p>
            <a:pPr marL="228600" indent="-228600">
              <a:buAutoNum type="alphaUcParenR"/>
            </a:pPr>
            <a:r>
              <a:rPr lang="en-GB" sz="1200" dirty="0" smtClean="0"/>
              <a:t>…in order to be able to share this with others to promote learning</a:t>
            </a:r>
          </a:p>
          <a:p>
            <a:endParaRPr lang="en-GB" dirty="0" smtClean="0"/>
          </a:p>
          <a:p>
            <a:r>
              <a:rPr lang="en-GB" dirty="0" smtClean="0"/>
              <a:t>Practitioners were from across Scotland (Dundee</a:t>
            </a:r>
            <a:r>
              <a:rPr lang="en-GB" baseline="0" dirty="0" smtClean="0"/>
              <a:t> Council home safety, Perth &amp; Kinross falls prevention partnership, SFRS Scottish Borders, NHS Highland Falls prevention, ROAR for Life in Renfrewshire, South Ayrshire CSP analyst, Angus Care &amp; Repair, ROSPA)</a:t>
            </a:r>
          </a:p>
          <a:p>
            <a:endParaRPr lang="en-GB" baseline="0" dirty="0" smtClean="0"/>
          </a:p>
          <a:p>
            <a:r>
              <a:rPr lang="en-GB" baseline="0" dirty="0" smtClean="0"/>
              <a:t>Wider feedback group too: </a:t>
            </a:r>
            <a:r>
              <a:rPr lang="en-GB" baseline="0" dirty="0" err="1" smtClean="0"/>
              <a:t>ABSafe</a:t>
            </a:r>
            <a:r>
              <a:rPr lang="en-GB" baseline="0" dirty="0" smtClean="0"/>
              <a:t>, Public health researcher, Fife CSP.</a:t>
            </a:r>
          </a:p>
          <a:p>
            <a:endParaRPr lang="en-GB" baseline="0" dirty="0" smtClean="0"/>
          </a:p>
          <a:p>
            <a:r>
              <a:rPr lang="en-GB" baseline="0" dirty="0" smtClean="0"/>
              <a:t>Led by ESS and SCSN and facilitated by ESS. From this piece we wanted to get a clearer set of outcomes for UI prevention activity and a better understanding of partners’ contributions. We also wanted to encourage evaluation as a way of learning as well as measuring impact, look at developing a better set of indicators and connect people to different tools as a way of measuring change. Longer term we’d like to get a better sense of what works and all of this work lead to fewer people experiencing UI.</a:t>
            </a:r>
          </a:p>
          <a:p>
            <a:endParaRPr lang="en-GB" baseline="0" dirty="0" smtClean="0"/>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en-GB" baseline="0" dirty="0" smtClean="0"/>
              <a:t>We had 3 full day sessions over 3 months (Jan-Mar 2019):</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lang="en-GB" baseline="0" dirty="0" smtClean="0"/>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GB" sz="1200" b="1" i="0" u="none" strike="noStrike" kern="1200" cap="none" spc="0" normalizeH="0" baseline="0" noProof="0" dirty="0" smtClean="0">
                <a:ln>
                  <a:noFill/>
                </a:ln>
                <a:solidFill>
                  <a:srgbClr val="002060"/>
                </a:solidFill>
                <a:effectLst/>
                <a:uLnTx/>
                <a:uFillTx/>
                <a:latin typeface="+mn-lt"/>
                <a:ea typeface="+mn-ea"/>
                <a:cs typeface="+mn-cs"/>
              </a:rPr>
              <a:t>Session 1 </a:t>
            </a:r>
            <a:r>
              <a:rPr kumimoji="0" lang="en-GB" sz="1200" b="0" i="0" u="none" strike="noStrike" kern="1200" cap="none" spc="0" normalizeH="0" baseline="0" noProof="0" dirty="0" smtClean="0">
                <a:ln>
                  <a:noFill/>
                </a:ln>
                <a:solidFill>
                  <a:srgbClr val="002060"/>
                </a:solidFill>
                <a:effectLst/>
                <a:uLnTx/>
                <a:uFillTx/>
                <a:latin typeface="+mn-lt"/>
                <a:ea typeface="+mn-ea"/>
                <a:cs typeface="+mn-cs"/>
              </a:rPr>
              <a:t> </a:t>
            </a: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GB" sz="1200" b="0" i="0" u="none" strike="noStrike" kern="1200" cap="none" spc="0" normalizeH="0" baseline="0" noProof="0" dirty="0" smtClean="0">
                <a:ln>
                  <a:noFill/>
                </a:ln>
                <a:solidFill>
                  <a:srgbClr val="002060"/>
                </a:solidFill>
                <a:effectLst/>
                <a:uLnTx/>
                <a:uFillTx/>
                <a:latin typeface="+mn-lt"/>
                <a:ea typeface="+mn-ea"/>
                <a:cs typeface="+mn-cs"/>
              </a:rPr>
              <a:t>   Shared prevention activities and the changes practitioners expect to make by doing these activities.</a:t>
            </a: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GB" sz="1200" b="0" i="0" u="none" strike="noStrike" kern="1200" cap="none" spc="0" normalizeH="0" baseline="0" noProof="0" dirty="0" smtClean="0">
                <a:ln>
                  <a:noFill/>
                </a:ln>
                <a:solidFill>
                  <a:srgbClr val="002060"/>
                </a:solidFill>
                <a:effectLst/>
                <a:uLnTx/>
                <a:uFillTx/>
                <a:latin typeface="+mn-lt"/>
                <a:ea typeface="+mn-ea"/>
                <a:cs typeface="+mn-cs"/>
              </a:rPr>
              <a:t>   Identified outcomes which may be shared across different delivery organisations.  </a:t>
            </a: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GB" sz="1200" b="0" i="0" u="none" strike="noStrike" kern="1200" cap="none" spc="0" normalizeH="0" baseline="0" noProof="0" dirty="0" smtClean="0">
                <a:ln>
                  <a:noFill/>
                </a:ln>
                <a:solidFill>
                  <a:srgbClr val="002060"/>
                </a:solidFill>
                <a:effectLst/>
                <a:uLnTx/>
                <a:uFillTx/>
                <a:latin typeface="+mn-lt"/>
                <a:ea typeface="+mn-ea"/>
                <a:cs typeface="+mn-cs"/>
              </a:rPr>
              <a:t>  Agreed framework to focus on priority groups (older people, low income areas, parents/carers children under 5). </a:t>
            </a: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GB" sz="1200" b="0" i="0" u="none" strike="noStrike" kern="1200" cap="none" spc="0" normalizeH="0" baseline="0" noProof="0" dirty="0" smtClean="0">
              <a:ln>
                <a:noFill/>
              </a:ln>
              <a:solidFill>
                <a:srgbClr val="002060"/>
              </a:solidFill>
              <a:effectLst/>
              <a:uLnTx/>
              <a:uFillTx/>
              <a:latin typeface="+mn-lt"/>
              <a:ea typeface="+mn-ea"/>
              <a:cs typeface="+mn-cs"/>
            </a:endParaRPr>
          </a:p>
          <a:p>
            <a:pPr marL="0" marR="0" lvl="0" indent="0" defTabSz="914400" rtl="0" eaLnBrk="1" fontAlgn="auto" latinLnBrk="0" hangingPunct="1">
              <a:lnSpc>
                <a:spcPct val="100000"/>
              </a:lnSpc>
              <a:spcBef>
                <a:spcPct val="20000"/>
              </a:spcBef>
              <a:spcAft>
                <a:spcPts val="0"/>
              </a:spcAft>
              <a:buClrTx/>
              <a:buSzTx/>
              <a:buFont typeface="Arial" pitchFamily="34" charset="0"/>
              <a:buNone/>
              <a:tabLst/>
              <a:defRPr/>
            </a:pPr>
            <a:r>
              <a:rPr lang="en-GB" sz="1200" b="1" dirty="0" smtClean="0">
                <a:solidFill>
                  <a:srgbClr val="002060"/>
                </a:solidFill>
              </a:rPr>
              <a:t>Session 2: </a:t>
            </a:r>
          </a:p>
          <a:p>
            <a:pPr marL="0" marR="0" lvl="0" indent="0" defTabSz="914400" rtl="0" eaLnBrk="1" fontAlgn="auto" latinLnBrk="0" hangingPunct="1">
              <a:lnSpc>
                <a:spcPct val="100000"/>
              </a:lnSpc>
              <a:spcBef>
                <a:spcPct val="20000"/>
              </a:spcBef>
              <a:spcAft>
                <a:spcPts val="0"/>
              </a:spcAft>
              <a:buClrTx/>
              <a:buSzTx/>
              <a:buFont typeface="Arial" pitchFamily="34" charset="0"/>
              <a:buChar char="•"/>
              <a:tabLst/>
              <a:defRPr/>
            </a:pPr>
            <a:r>
              <a:rPr lang="en-GB" sz="1200" dirty="0" smtClean="0">
                <a:solidFill>
                  <a:srgbClr val="002060"/>
                </a:solidFill>
              </a:rPr>
              <a:t> Categorising prevention activities under key priority areas</a:t>
            </a:r>
          </a:p>
          <a:p>
            <a:pPr marL="0" marR="0" lvl="0" indent="0" defTabSz="914400" rtl="0" eaLnBrk="1" fontAlgn="auto" latinLnBrk="0" hangingPunct="1">
              <a:lnSpc>
                <a:spcPct val="100000"/>
              </a:lnSpc>
              <a:spcBef>
                <a:spcPct val="20000"/>
              </a:spcBef>
              <a:spcAft>
                <a:spcPts val="0"/>
              </a:spcAft>
              <a:buClrTx/>
              <a:buSzTx/>
              <a:buFont typeface="Arial" pitchFamily="34" charset="0"/>
              <a:buChar char="•"/>
              <a:tabLst/>
              <a:defRPr/>
            </a:pPr>
            <a:r>
              <a:rPr lang="en-GB" sz="1200" dirty="0" smtClean="0">
                <a:solidFill>
                  <a:srgbClr val="002060"/>
                </a:solidFill>
              </a:rPr>
              <a:t> Ordering of outcomes in logic model</a:t>
            </a:r>
          </a:p>
          <a:p>
            <a:pPr marL="0" marR="0" lvl="0" indent="0" defTabSz="914400" rtl="0" eaLnBrk="1" fontAlgn="auto" latinLnBrk="0" hangingPunct="1">
              <a:lnSpc>
                <a:spcPct val="100000"/>
              </a:lnSpc>
              <a:spcBef>
                <a:spcPct val="20000"/>
              </a:spcBef>
              <a:spcAft>
                <a:spcPts val="0"/>
              </a:spcAft>
              <a:buClrTx/>
              <a:buSzTx/>
              <a:buFont typeface="Arial" pitchFamily="34" charset="0"/>
              <a:buChar char="•"/>
              <a:tabLst/>
              <a:defRPr/>
            </a:pPr>
            <a:r>
              <a:rPr lang="en-GB" sz="1200" dirty="0" smtClean="0">
                <a:solidFill>
                  <a:srgbClr val="002060"/>
                </a:solidFill>
              </a:rPr>
              <a:t> Developing indicators that tell us our outcomes are being achieved. </a:t>
            </a:r>
          </a:p>
          <a:p>
            <a:pPr marL="0" marR="0" lvl="0" indent="0" defTabSz="914400" rtl="0" eaLnBrk="1" fontAlgn="auto" latinLnBrk="0" hangingPunct="1">
              <a:lnSpc>
                <a:spcPct val="100000"/>
              </a:lnSpc>
              <a:spcBef>
                <a:spcPct val="20000"/>
              </a:spcBef>
              <a:spcAft>
                <a:spcPts val="0"/>
              </a:spcAft>
              <a:buClrTx/>
              <a:buSzTx/>
              <a:buFont typeface="Arial" pitchFamily="34" charset="0"/>
              <a:buChar char="•"/>
              <a:tabLst/>
              <a:defRPr/>
            </a:pPr>
            <a:endParaRPr lang="en-GB" sz="1200" dirty="0" smtClean="0">
              <a:solidFill>
                <a:srgbClr val="002060"/>
              </a:solidFill>
            </a:endParaRPr>
          </a:p>
          <a:p>
            <a:r>
              <a:rPr lang="en-GB" sz="1200" b="1" dirty="0" smtClean="0">
                <a:solidFill>
                  <a:srgbClr val="002060"/>
                </a:solidFill>
              </a:rPr>
              <a:t>Session 3: </a:t>
            </a:r>
          </a:p>
          <a:p>
            <a:pPr>
              <a:buFont typeface="Arial" pitchFamily="34" charset="0"/>
              <a:buChar char="•"/>
            </a:pPr>
            <a:r>
              <a:rPr lang="en-GB" sz="1200" dirty="0" smtClean="0">
                <a:solidFill>
                  <a:srgbClr val="002060"/>
                </a:solidFill>
              </a:rPr>
              <a:t> Reviewed emerging bank of indicators. </a:t>
            </a:r>
          </a:p>
          <a:p>
            <a:pPr>
              <a:buFont typeface="Arial" pitchFamily="34" charset="0"/>
              <a:buChar char="•"/>
            </a:pPr>
            <a:r>
              <a:rPr lang="en-GB" sz="1200" dirty="0" smtClean="0">
                <a:solidFill>
                  <a:srgbClr val="002060"/>
                </a:solidFill>
              </a:rPr>
              <a:t> Refined some of these and the model itself.  </a:t>
            </a:r>
          </a:p>
          <a:p>
            <a:pPr>
              <a:buFont typeface="Arial" pitchFamily="34" charset="0"/>
              <a:buChar char="•"/>
            </a:pPr>
            <a:r>
              <a:rPr lang="en-GB" sz="1200" dirty="0" smtClean="0">
                <a:solidFill>
                  <a:srgbClr val="002060"/>
                </a:solidFill>
              </a:rPr>
              <a:t> Tested out model using  realistic scenarios</a:t>
            </a:r>
          </a:p>
          <a:p>
            <a:pPr>
              <a:buFont typeface="Arial" pitchFamily="34" charset="0"/>
              <a:buChar char="•"/>
            </a:pPr>
            <a:r>
              <a:rPr lang="en-GB" sz="1200" dirty="0" smtClean="0">
                <a:solidFill>
                  <a:srgbClr val="002060"/>
                </a:solidFill>
              </a:rPr>
              <a:t> Shared developing framework with BSC, SG</a:t>
            </a:r>
          </a:p>
          <a:p>
            <a:pPr>
              <a:buFont typeface="Arial" pitchFamily="34" charset="0"/>
              <a:buChar char="•"/>
            </a:pPr>
            <a:r>
              <a:rPr lang="en-GB" sz="1200" dirty="0" smtClean="0">
                <a:solidFill>
                  <a:srgbClr val="002060"/>
                </a:solidFill>
              </a:rPr>
              <a:t>Plan for testing out the model and promoting </a:t>
            </a: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GB" sz="1200" b="0" i="0" u="none" strike="noStrike" kern="1200" cap="none" spc="0" normalizeH="0" baseline="0" noProof="0" dirty="0" smtClean="0">
              <a:ln>
                <a:noFill/>
              </a:ln>
              <a:solidFill>
                <a:srgbClr val="002060"/>
              </a:solidFill>
              <a:effectLst/>
              <a:uLnTx/>
              <a:uFillTx/>
              <a:latin typeface="+mn-lt"/>
              <a:ea typeface="+mn-ea"/>
              <a:cs typeface="+mn-cs"/>
            </a:endParaRPr>
          </a:p>
          <a:p>
            <a:r>
              <a:rPr lang="en-GB" dirty="0" smtClean="0"/>
              <a:t>This is the logic model. And here is how to use it:</a:t>
            </a:r>
          </a:p>
          <a:p>
            <a:endParaRPr lang="en-GB" dirty="0" smtClean="0"/>
          </a:p>
          <a:p>
            <a:pPr algn="l"/>
            <a:r>
              <a:rPr lang="en-US" b="1" dirty="0" smtClean="0">
                <a:solidFill>
                  <a:schemeClr val="tx2"/>
                </a:solidFill>
              </a:rPr>
              <a:t>Step 1</a:t>
            </a:r>
            <a:r>
              <a:rPr lang="en-US" dirty="0" smtClean="0">
                <a:solidFill>
                  <a:schemeClr val="tx2"/>
                </a:solidFill>
              </a:rPr>
              <a:t>: Find broad activities within logic model.</a:t>
            </a:r>
          </a:p>
          <a:p>
            <a:pPr algn="l"/>
            <a:endParaRPr lang="en-US" sz="800" dirty="0" smtClean="0">
              <a:solidFill>
                <a:schemeClr val="tx2"/>
              </a:solidFill>
            </a:endParaRPr>
          </a:p>
          <a:p>
            <a:pPr algn="l"/>
            <a:r>
              <a:rPr lang="en-US" b="1" dirty="0" smtClean="0">
                <a:solidFill>
                  <a:schemeClr val="tx2"/>
                </a:solidFill>
              </a:rPr>
              <a:t>Step 2:</a:t>
            </a:r>
            <a:r>
              <a:rPr lang="en-US" dirty="0" smtClean="0">
                <a:solidFill>
                  <a:schemeClr val="tx2"/>
                </a:solidFill>
              </a:rPr>
              <a:t> Chose a short-term outcome for your work. </a:t>
            </a:r>
            <a:r>
              <a:rPr lang="en-GB" b="1" dirty="0" smtClean="0">
                <a:solidFill>
                  <a:schemeClr val="tx2"/>
                </a:solidFill>
              </a:rPr>
              <a:t>(the difference you make)</a:t>
            </a:r>
          </a:p>
          <a:p>
            <a:pPr algn="l"/>
            <a:endParaRPr lang="en-US" sz="800" dirty="0" smtClean="0">
              <a:solidFill>
                <a:schemeClr val="tx2"/>
              </a:solidFill>
            </a:endParaRPr>
          </a:p>
          <a:p>
            <a:pPr algn="l"/>
            <a:r>
              <a:rPr lang="en-US" b="1" dirty="0" smtClean="0">
                <a:solidFill>
                  <a:schemeClr val="tx2"/>
                </a:solidFill>
              </a:rPr>
              <a:t>Step 3:</a:t>
            </a:r>
            <a:r>
              <a:rPr lang="en-US" dirty="0" smtClean="0">
                <a:solidFill>
                  <a:schemeClr val="tx2"/>
                </a:solidFill>
              </a:rPr>
              <a:t>   Pick two or three indicators for your target group.    Indicators tell us when our outcome is being achieved and give us clues about where to collect evidence from.</a:t>
            </a:r>
          </a:p>
          <a:p>
            <a:pPr algn="l"/>
            <a:endParaRPr lang="en-US" sz="800" dirty="0" smtClean="0">
              <a:solidFill>
                <a:schemeClr val="tx2"/>
              </a:solidFill>
            </a:endParaRPr>
          </a:p>
          <a:p>
            <a:pPr algn="l"/>
            <a:r>
              <a:rPr lang="en-US" b="1" dirty="0" smtClean="0">
                <a:solidFill>
                  <a:schemeClr val="tx2"/>
                </a:solidFill>
              </a:rPr>
              <a:t>Step 4:</a:t>
            </a:r>
            <a:r>
              <a:rPr lang="en-US" dirty="0" smtClean="0">
                <a:solidFill>
                  <a:schemeClr val="tx2"/>
                </a:solidFill>
              </a:rPr>
              <a:t> </a:t>
            </a:r>
            <a:r>
              <a:rPr lang="en-US" b="1" dirty="0" smtClean="0">
                <a:solidFill>
                  <a:schemeClr val="tx2"/>
                </a:solidFill>
              </a:rPr>
              <a:t>Chose evaluation methods – </a:t>
            </a:r>
            <a:r>
              <a:rPr lang="en-US" dirty="0" smtClean="0">
                <a:solidFill>
                  <a:schemeClr val="tx2"/>
                </a:solidFill>
              </a:rPr>
              <a:t>(the tools you’ll use to measure impact and learn)</a:t>
            </a:r>
          </a:p>
          <a:p>
            <a:endParaRPr lang="en-GB" dirty="0" smtClean="0"/>
          </a:p>
          <a:p>
            <a:endParaRPr lang="en-GB" baseline="0" dirty="0" smtClean="0"/>
          </a:p>
          <a:p>
            <a:endParaRPr lang="en-GB" dirty="0" smtClean="0"/>
          </a:p>
          <a:p>
            <a:endParaRPr lang="en-US" dirty="0">
              <a:cs typeface="Calibri"/>
            </a:endParaRPr>
          </a:p>
        </p:txBody>
      </p:sp>
      <p:sp>
        <p:nvSpPr>
          <p:cNvPr id="4" name="Slide Number Placeholder 3"/>
          <p:cNvSpPr>
            <a:spLocks noGrp="1"/>
          </p:cNvSpPr>
          <p:nvPr>
            <p:ph type="sldNum" sz="quarter" idx="5"/>
          </p:nvPr>
        </p:nvSpPr>
        <p:spPr/>
        <p:txBody>
          <a:bodyPr/>
          <a:lstStyle/>
          <a:p>
            <a:fld id="{7EA452FE-4EC1-4DF8-816D-AFCFAEAC6DBB}" type="slidenum">
              <a:rPr lang="en-GB" smtClean="0"/>
              <a:t>1</a:t>
            </a:fld>
            <a:endParaRPr lang="en-GB"/>
          </a:p>
        </p:txBody>
      </p:sp>
    </p:spTree>
    <p:extLst>
      <p:ext uri="{BB962C8B-B14F-4D97-AF65-F5344CB8AC3E}">
        <p14:creationId xmlns:p14="http://schemas.microsoft.com/office/powerpoint/2010/main" val="35087666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BC96F484-DB00-4BEA-BD14-9CDA01200199}" type="datetimeFigureOut">
              <a:rPr lang="en-GB" smtClean="0"/>
              <a:t>05/09/2019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9E5D0E4-7A67-499C-AC2E-A4DC5FE2E19E}" type="slidenum">
              <a:rPr lang="en-GB" smtClean="0"/>
              <a:t>‹#›</a:t>
            </a:fld>
            <a:endParaRPr lang="en-GB"/>
          </a:p>
        </p:txBody>
      </p:sp>
    </p:spTree>
    <p:extLst>
      <p:ext uri="{BB962C8B-B14F-4D97-AF65-F5344CB8AC3E}">
        <p14:creationId xmlns:p14="http://schemas.microsoft.com/office/powerpoint/2010/main" val="4701697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C96F484-DB00-4BEA-BD14-9CDA01200199}" type="datetimeFigureOut">
              <a:rPr lang="en-GB" smtClean="0"/>
              <a:t>05/09/2019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9E5D0E4-7A67-499C-AC2E-A4DC5FE2E19E}" type="slidenum">
              <a:rPr lang="en-GB" smtClean="0"/>
              <a:t>‹#›</a:t>
            </a:fld>
            <a:endParaRPr lang="en-GB"/>
          </a:p>
        </p:txBody>
      </p:sp>
    </p:spTree>
    <p:extLst>
      <p:ext uri="{BB962C8B-B14F-4D97-AF65-F5344CB8AC3E}">
        <p14:creationId xmlns:p14="http://schemas.microsoft.com/office/powerpoint/2010/main" val="88633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C96F484-DB00-4BEA-BD14-9CDA01200199}" type="datetimeFigureOut">
              <a:rPr lang="en-GB" smtClean="0"/>
              <a:t>05/09/2019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9E5D0E4-7A67-499C-AC2E-A4DC5FE2E19E}" type="slidenum">
              <a:rPr lang="en-GB" smtClean="0"/>
              <a:t>‹#›</a:t>
            </a:fld>
            <a:endParaRPr lang="en-GB"/>
          </a:p>
        </p:txBody>
      </p:sp>
    </p:spTree>
    <p:extLst>
      <p:ext uri="{BB962C8B-B14F-4D97-AF65-F5344CB8AC3E}">
        <p14:creationId xmlns:p14="http://schemas.microsoft.com/office/powerpoint/2010/main" val="5548246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C96F484-DB00-4BEA-BD14-9CDA01200199}" type="datetimeFigureOut">
              <a:rPr lang="en-GB" smtClean="0"/>
              <a:t>05/09/2019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9E5D0E4-7A67-499C-AC2E-A4DC5FE2E19E}" type="slidenum">
              <a:rPr lang="en-GB" smtClean="0"/>
              <a:t>‹#›</a:t>
            </a:fld>
            <a:endParaRPr lang="en-GB"/>
          </a:p>
        </p:txBody>
      </p:sp>
    </p:spTree>
    <p:extLst>
      <p:ext uri="{BB962C8B-B14F-4D97-AF65-F5344CB8AC3E}">
        <p14:creationId xmlns:p14="http://schemas.microsoft.com/office/powerpoint/2010/main" val="1791793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C96F484-DB00-4BEA-BD14-9CDA01200199}" type="datetimeFigureOut">
              <a:rPr lang="en-GB" smtClean="0"/>
              <a:t>05/09/2019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9E5D0E4-7A67-499C-AC2E-A4DC5FE2E19E}" type="slidenum">
              <a:rPr lang="en-GB" smtClean="0"/>
              <a:t>‹#›</a:t>
            </a:fld>
            <a:endParaRPr lang="en-GB"/>
          </a:p>
        </p:txBody>
      </p:sp>
    </p:spTree>
    <p:extLst>
      <p:ext uri="{BB962C8B-B14F-4D97-AF65-F5344CB8AC3E}">
        <p14:creationId xmlns:p14="http://schemas.microsoft.com/office/powerpoint/2010/main" val="2793560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BC96F484-DB00-4BEA-BD14-9CDA01200199}" type="datetimeFigureOut">
              <a:rPr lang="en-GB" smtClean="0"/>
              <a:t>05/09/2019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9E5D0E4-7A67-499C-AC2E-A4DC5FE2E19E}" type="slidenum">
              <a:rPr lang="en-GB" smtClean="0"/>
              <a:t>‹#›</a:t>
            </a:fld>
            <a:endParaRPr lang="en-GB"/>
          </a:p>
        </p:txBody>
      </p:sp>
    </p:spTree>
    <p:extLst>
      <p:ext uri="{BB962C8B-B14F-4D97-AF65-F5344CB8AC3E}">
        <p14:creationId xmlns:p14="http://schemas.microsoft.com/office/powerpoint/2010/main" val="1285733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BC96F484-DB00-4BEA-BD14-9CDA01200199}" type="datetimeFigureOut">
              <a:rPr lang="en-GB" smtClean="0"/>
              <a:t>05/09/2019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9E5D0E4-7A67-499C-AC2E-A4DC5FE2E19E}" type="slidenum">
              <a:rPr lang="en-GB" smtClean="0"/>
              <a:t>‹#›</a:t>
            </a:fld>
            <a:endParaRPr lang="en-GB"/>
          </a:p>
        </p:txBody>
      </p:sp>
    </p:spTree>
    <p:extLst>
      <p:ext uri="{BB962C8B-B14F-4D97-AF65-F5344CB8AC3E}">
        <p14:creationId xmlns:p14="http://schemas.microsoft.com/office/powerpoint/2010/main" val="17924820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BC96F484-DB00-4BEA-BD14-9CDA01200199}" type="datetimeFigureOut">
              <a:rPr lang="en-GB" smtClean="0"/>
              <a:t>05/09/2019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9E5D0E4-7A67-499C-AC2E-A4DC5FE2E19E}" type="slidenum">
              <a:rPr lang="en-GB" smtClean="0"/>
              <a:t>‹#›</a:t>
            </a:fld>
            <a:endParaRPr lang="en-GB"/>
          </a:p>
        </p:txBody>
      </p:sp>
    </p:spTree>
    <p:extLst>
      <p:ext uri="{BB962C8B-B14F-4D97-AF65-F5344CB8AC3E}">
        <p14:creationId xmlns:p14="http://schemas.microsoft.com/office/powerpoint/2010/main" val="32612973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96F484-DB00-4BEA-BD14-9CDA01200199}" type="datetimeFigureOut">
              <a:rPr lang="en-GB" smtClean="0"/>
              <a:t>05/09/2019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9E5D0E4-7A67-499C-AC2E-A4DC5FE2E19E}" type="slidenum">
              <a:rPr lang="en-GB" smtClean="0"/>
              <a:t>‹#›</a:t>
            </a:fld>
            <a:endParaRPr lang="en-GB"/>
          </a:p>
        </p:txBody>
      </p:sp>
    </p:spTree>
    <p:extLst>
      <p:ext uri="{BB962C8B-B14F-4D97-AF65-F5344CB8AC3E}">
        <p14:creationId xmlns:p14="http://schemas.microsoft.com/office/powerpoint/2010/main" val="35207613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C96F484-DB00-4BEA-BD14-9CDA01200199}" type="datetimeFigureOut">
              <a:rPr lang="en-GB" smtClean="0"/>
              <a:t>05/09/2019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9E5D0E4-7A67-499C-AC2E-A4DC5FE2E19E}" type="slidenum">
              <a:rPr lang="en-GB" smtClean="0"/>
              <a:t>‹#›</a:t>
            </a:fld>
            <a:endParaRPr lang="en-GB"/>
          </a:p>
        </p:txBody>
      </p:sp>
    </p:spTree>
    <p:extLst>
      <p:ext uri="{BB962C8B-B14F-4D97-AF65-F5344CB8AC3E}">
        <p14:creationId xmlns:p14="http://schemas.microsoft.com/office/powerpoint/2010/main" val="28388354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C96F484-DB00-4BEA-BD14-9CDA01200199}" type="datetimeFigureOut">
              <a:rPr lang="en-GB" smtClean="0"/>
              <a:t>05/09/2019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9E5D0E4-7A67-499C-AC2E-A4DC5FE2E19E}" type="slidenum">
              <a:rPr lang="en-GB" smtClean="0"/>
              <a:t>‹#›</a:t>
            </a:fld>
            <a:endParaRPr lang="en-GB"/>
          </a:p>
        </p:txBody>
      </p:sp>
    </p:spTree>
    <p:extLst>
      <p:ext uri="{BB962C8B-B14F-4D97-AF65-F5344CB8AC3E}">
        <p14:creationId xmlns:p14="http://schemas.microsoft.com/office/powerpoint/2010/main" val="7870483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96F484-DB00-4BEA-BD14-9CDA01200199}" type="datetimeFigureOut">
              <a:rPr lang="en-GB" smtClean="0"/>
              <a:t>05/09/2019</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E5D0E4-7A67-499C-AC2E-A4DC5FE2E19E}" type="slidenum">
              <a:rPr lang="en-GB" smtClean="0"/>
              <a:t>‹#›</a:t>
            </a:fld>
            <a:endParaRPr lang="en-GB"/>
          </a:p>
        </p:txBody>
      </p:sp>
    </p:spTree>
    <p:extLst>
      <p:ext uri="{BB962C8B-B14F-4D97-AF65-F5344CB8AC3E}">
        <p14:creationId xmlns:p14="http://schemas.microsoft.com/office/powerpoint/2010/main" val="27244779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harmandinjuryhub.scot/resources-publications/" TargetMode="External"/><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35696" y="116632"/>
            <a:ext cx="7139136" cy="936104"/>
          </a:xfrm>
        </p:spPr>
        <p:txBody>
          <a:bodyPr>
            <a:normAutofit/>
          </a:bodyPr>
          <a:lstStyle/>
          <a:p>
            <a:pPr algn="r"/>
            <a:r>
              <a:rPr lang="en-GB" sz="1400" b="1" dirty="0" smtClean="0">
                <a:solidFill>
                  <a:schemeClr val="tx2">
                    <a:lumMod val="75000"/>
                    <a:lumOff val="25000"/>
                  </a:schemeClr>
                </a:solidFill>
              </a:rPr>
              <a:t>Measuring what matters – preventing Unintentional Harm and Injury</a:t>
            </a:r>
            <a:endParaRPr lang="en-GB" sz="1400" b="1" dirty="0">
              <a:solidFill>
                <a:schemeClr val="tx2">
                  <a:lumMod val="75000"/>
                  <a:lumOff val="25000"/>
                </a:schemeClr>
              </a:solidFill>
            </a:endParaRPr>
          </a:p>
        </p:txBody>
      </p:sp>
      <p:sp>
        <p:nvSpPr>
          <p:cNvPr id="3" name="Content Placeholder 2"/>
          <p:cNvSpPr>
            <a:spLocks noGrp="1"/>
          </p:cNvSpPr>
          <p:nvPr>
            <p:ph idx="1"/>
          </p:nvPr>
        </p:nvSpPr>
        <p:spPr>
          <a:xfrm>
            <a:off x="2455750" y="3256575"/>
            <a:ext cx="8232220" cy="4464496"/>
          </a:xfrm>
        </p:spPr>
        <p:txBody>
          <a:bodyPr vert="horz" lIns="91440" tIns="45720" rIns="91440" bIns="45720" rtlCol="0" anchor="t">
            <a:normAutofit/>
          </a:bodyPr>
          <a:lstStyle/>
          <a:p>
            <a:pPr marL="0" indent="0">
              <a:buNone/>
            </a:pPr>
            <a:endParaRPr lang="en-GB" dirty="0"/>
          </a:p>
          <a:p>
            <a:pPr marL="0" indent="0">
              <a:buNone/>
            </a:pPr>
            <a:endParaRPr lang="en-GB" dirty="0"/>
          </a:p>
        </p:txBody>
      </p:sp>
      <p:sp>
        <p:nvSpPr>
          <p:cNvPr id="4" name="Subtitle 2"/>
          <p:cNvSpPr txBox="1">
            <a:spLocks/>
          </p:cNvSpPr>
          <p:nvPr/>
        </p:nvSpPr>
        <p:spPr>
          <a:xfrm>
            <a:off x="346836" y="6165304"/>
            <a:ext cx="8352928" cy="43204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endParaRPr lang="en-GB" sz="2000" dirty="0"/>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5983" y="179273"/>
            <a:ext cx="2789587" cy="1124744"/>
          </a:xfrm>
          <a:prstGeom prst="rect">
            <a:avLst/>
          </a:prstGeom>
        </p:spPr>
      </p:pic>
      <p:sp>
        <p:nvSpPr>
          <p:cNvPr id="10" name="TextBox 9">
            <a:extLst>
              <a:ext uri="{FF2B5EF4-FFF2-40B4-BE49-F238E27FC236}">
                <a16:creationId xmlns:a16="http://schemas.microsoft.com/office/drawing/2014/main" id="{8F92838C-7BB1-4561-ADDA-948ED1861D80}"/>
              </a:ext>
            </a:extLst>
          </p:cNvPr>
          <p:cNvSpPr txBox="1"/>
          <p:nvPr/>
        </p:nvSpPr>
        <p:spPr>
          <a:xfrm>
            <a:off x="3200400" y="3200400"/>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dirty="0"/>
          </a:p>
        </p:txBody>
      </p:sp>
      <p:sp>
        <p:nvSpPr>
          <p:cNvPr id="11" name="TextBox 10">
            <a:extLst>
              <a:ext uri="{FF2B5EF4-FFF2-40B4-BE49-F238E27FC236}">
                <a16:creationId xmlns:a16="http://schemas.microsoft.com/office/drawing/2014/main" id="{EC344D40-0647-4E12-B81E-7DAC9BFE538F}"/>
              </a:ext>
            </a:extLst>
          </p:cNvPr>
          <p:cNvSpPr txBox="1"/>
          <p:nvPr/>
        </p:nvSpPr>
        <p:spPr>
          <a:xfrm>
            <a:off x="5900245" y="5614495"/>
            <a:ext cx="2743200"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dirty="0"/>
          </a:p>
          <a:p>
            <a:endParaRPr lang="en-US" dirty="0"/>
          </a:p>
        </p:txBody>
      </p:sp>
      <p:pic>
        <p:nvPicPr>
          <p:cNvPr id="8" name="Picture 7"/>
          <p:cNvPicPr>
            <a:picLocks noChangeAspect="1"/>
          </p:cNvPicPr>
          <p:nvPr/>
        </p:nvPicPr>
        <p:blipFill>
          <a:blip r:embed="rId4"/>
          <a:stretch>
            <a:fillRect/>
          </a:stretch>
        </p:blipFill>
        <p:spPr>
          <a:xfrm>
            <a:off x="3361250" y="1260210"/>
            <a:ext cx="2324100" cy="1819275"/>
          </a:xfrm>
          <a:prstGeom prst="rect">
            <a:avLst/>
          </a:prstGeom>
        </p:spPr>
      </p:pic>
      <p:pic>
        <p:nvPicPr>
          <p:cNvPr id="9" name="Picture 8"/>
          <p:cNvPicPr>
            <a:picLocks noChangeAspect="1"/>
          </p:cNvPicPr>
          <p:nvPr/>
        </p:nvPicPr>
        <p:blipFill>
          <a:blip r:embed="rId5"/>
          <a:stretch>
            <a:fillRect/>
          </a:stretch>
        </p:blipFill>
        <p:spPr>
          <a:xfrm>
            <a:off x="6133607" y="1311622"/>
            <a:ext cx="2276475" cy="1781175"/>
          </a:xfrm>
          <a:prstGeom prst="rect">
            <a:avLst/>
          </a:prstGeom>
        </p:spPr>
      </p:pic>
      <p:pic>
        <p:nvPicPr>
          <p:cNvPr id="12" name="Picture 11"/>
          <p:cNvPicPr>
            <a:picLocks noChangeAspect="1"/>
          </p:cNvPicPr>
          <p:nvPr/>
        </p:nvPicPr>
        <p:blipFill>
          <a:blip r:embed="rId6"/>
          <a:stretch>
            <a:fillRect/>
          </a:stretch>
        </p:blipFill>
        <p:spPr>
          <a:xfrm>
            <a:off x="509864" y="4193234"/>
            <a:ext cx="2371725" cy="1828800"/>
          </a:xfrm>
          <a:prstGeom prst="rect">
            <a:avLst/>
          </a:prstGeom>
        </p:spPr>
      </p:pic>
      <p:pic>
        <p:nvPicPr>
          <p:cNvPr id="13" name="Picture 12"/>
          <p:cNvPicPr>
            <a:picLocks noChangeAspect="1"/>
          </p:cNvPicPr>
          <p:nvPr/>
        </p:nvPicPr>
        <p:blipFill>
          <a:blip r:embed="rId7"/>
          <a:stretch>
            <a:fillRect/>
          </a:stretch>
        </p:blipFill>
        <p:spPr>
          <a:xfrm>
            <a:off x="467544" y="1268760"/>
            <a:ext cx="2371725" cy="1866900"/>
          </a:xfrm>
          <a:prstGeom prst="rect">
            <a:avLst/>
          </a:prstGeom>
        </p:spPr>
      </p:pic>
      <p:sp>
        <p:nvSpPr>
          <p:cNvPr id="14" name="Rectangle 13"/>
          <p:cNvSpPr/>
          <p:nvPr/>
        </p:nvSpPr>
        <p:spPr>
          <a:xfrm>
            <a:off x="3059832" y="3286958"/>
            <a:ext cx="5951492" cy="3416320"/>
          </a:xfrm>
          <a:prstGeom prst="rect">
            <a:avLst/>
          </a:prstGeom>
        </p:spPr>
        <p:txBody>
          <a:bodyPr wrap="square">
            <a:spAutoFit/>
          </a:bodyPr>
          <a:lstStyle/>
          <a:p>
            <a:pPr fontAlgn="base"/>
            <a:r>
              <a:rPr lang="en-GB" dirty="0">
                <a:solidFill>
                  <a:srgbClr val="066E97"/>
                </a:solidFill>
                <a:latin typeface="Questrial"/>
              </a:rPr>
              <a:t>BSC Online Hub</a:t>
            </a:r>
          </a:p>
          <a:p>
            <a:pPr fontAlgn="base"/>
            <a:r>
              <a:rPr lang="en-GB" dirty="0">
                <a:solidFill>
                  <a:srgbClr val="191919"/>
                </a:solidFill>
                <a:latin typeface="inherit"/>
              </a:rPr>
              <a:t>The Building Safer Communities Unintentional Harm and Injury Executive Group is a collaboration of national and local partners working together to prevent and reduce unintentional harm in Scotland, of which SCSN is proud to be a part.</a:t>
            </a:r>
          </a:p>
          <a:p>
            <a:pPr fontAlgn="base"/>
            <a:r>
              <a:rPr lang="en-GB" dirty="0">
                <a:solidFill>
                  <a:srgbClr val="191919"/>
                </a:solidFill>
                <a:latin typeface="inherit"/>
              </a:rPr>
              <a:t>The Unintentional Harm Online Hub provides a wealth of resources and information on Unintentional Harm and community safety in Scotland, including practice exemplars, evaluation support and latest news in this field.</a:t>
            </a:r>
          </a:p>
          <a:p>
            <a:pPr fontAlgn="base"/>
            <a:r>
              <a:rPr lang="en-GB" dirty="0">
                <a:solidFill>
                  <a:srgbClr val="191919"/>
                </a:solidFill>
                <a:latin typeface="inherit"/>
              </a:rPr>
              <a:t>You can visit the </a:t>
            </a:r>
            <a:r>
              <a:rPr lang="en-GB" dirty="0">
                <a:solidFill>
                  <a:srgbClr val="248CC8"/>
                </a:solidFill>
                <a:latin typeface="inherit"/>
                <a:hlinkClick r:id="rId8"/>
              </a:rPr>
              <a:t>Online Hub here</a:t>
            </a:r>
            <a:r>
              <a:rPr lang="en-GB" dirty="0">
                <a:solidFill>
                  <a:srgbClr val="191919"/>
                </a:solidFill>
                <a:latin typeface="inherit"/>
              </a:rPr>
              <a:t>.</a:t>
            </a:r>
            <a:endParaRPr lang="en-GB" b="0" i="0" dirty="0">
              <a:solidFill>
                <a:srgbClr val="191919"/>
              </a:solidFill>
              <a:effectLst/>
              <a:latin typeface="inherit"/>
            </a:endParaRPr>
          </a:p>
        </p:txBody>
      </p:sp>
    </p:spTree>
    <p:extLst>
      <p:ext uri="{BB962C8B-B14F-4D97-AF65-F5344CB8AC3E}">
        <p14:creationId xmlns:p14="http://schemas.microsoft.com/office/powerpoint/2010/main" val="260120503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SCSN">
      <a:dk1>
        <a:sysClr val="windowText" lastClr="000000"/>
      </a:dk1>
      <a:lt1>
        <a:sysClr val="window" lastClr="FFFFFF"/>
      </a:lt1>
      <a:dk2>
        <a:srgbClr val="023E5F"/>
      </a:dk2>
      <a:lt2>
        <a:srgbClr val="066E97"/>
      </a:lt2>
      <a:accent1>
        <a:srgbClr val="4F81BD"/>
      </a:accent1>
      <a:accent2>
        <a:srgbClr val="671750"/>
      </a:accent2>
      <a:accent3>
        <a:srgbClr val="8F1B54"/>
      </a:accent3>
      <a:accent4>
        <a:srgbClr val="416C68"/>
      </a:accent4>
      <a:accent5>
        <a:srgbClr val="C9D2CB"/>
      </a:accent5>
      <a:accent6>
        <a:srgbClr val="EC7C00"/>
      </a:accent6>
      <a:hlink>
        <a:srgbClr val="0000FF"/>
      </a:hlink>
      <a:folHlink>
        <a:srgbClr val="800080"/>
      </a:folHlink>
    </a:clrScheme>
    <a:fontScheme name="SCSN">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3E7F3151DF5134C81120B67444A3171" ma:contentTypeVersion="11" ma:contentTypeDescription="Create a new document." ma:contentTypeScope="" ma:versionID="a7a592a0239309e701ad01a50079ad0c">
  <xsd:schema xmlns:xsd="http://www.w3.org/2001/XMLSchema" xmlns:xs="http://www.w3.org/2001/XMLSchema" xmlns:p="http://schemas.microsoft.com/office/2006/metadata/properties" xmlns:ns3="e00f42eb-60f0-4e5e-8859-c13e3ba9b59a" xmlns:ns4="590b702f-4ab6-42d0-bd37-ee20c95f831e" targetNamespace="http://schemas.microsoft.com/office/2006/metadata/properties" ma:root="true" ma:fieldsID="da5301a0785f45c1a0c019e3b63afb00" ns3:_="" ns4:_="">
    <xsd:import namespace="e00f42eb-60f0-4e5e-8859-c13e3ba9b59a"/>
    <xsd:import namespace="590b702f-4ab6-42d0-bd37-ee20c95f831e"/>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DateTaken" minOccurs="0"/>
                <xsd:element ref="ns4:MediaServiceOCR" minOccurs="0"/>
                <xsd:element ref="ns4:MediaServiceEventHashCode" minOccurs="0"/>
                <xsd:element ref="ns4:MediaServiceGenerationTime"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00f42eb-60f0-4e5e-8859-c13e3ba9b59a"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90b702f-4ab6-42d0-bd37-ee20c95f831e"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AutoTags" ma:index="13" nillable="true" ma:displayName="MediaServiceAutoTags" ma:description="" ma:internalName="MediaServiceAutoTags" ma:readOnly="true">
      <xsd:simpleType>
        <xsd:restriction base="dms:Text"/>
      </xsd:simpleType>
    </xsd:element>
    <xsd:element name="MediaServiceDateTaken" ma:index="14" nillable="true" ma:displayName="MediaServiceDateTaken" ma:description="" ma:hidden="true" ma:internalName="MediaServiceDateTaken"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907B130-7B03-40F8-8915-F707A7B45DF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00f42eb-60f0-4e5e-8859-c13e3ba9b59a"/>
    <ds:schemaRef ds:uri="590b702f-4ab6-42d0-bd37-ee20c95f831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B8F23A1-56D9-4E4B-94E2-D7D0948394C8}">
  <ds:schemaRefs>
    <ds:schemaRef ds:uri="http://schemas.microsoft.com/sharepoint/v3/contenttype/forms"/>
  </ds:schemaRefs>
</ds:datastoreItem>
</file>

<file path=customXml/itemProps3.xml><?xml version="1.0" encoding="utf-8"?>
<ds:datastoreItem xmlns:ds="http://schemas.openxmlformats.org/officeDocument/2006/customXml" ds:itemID="{1158387B-E191-4B56-861F-4C0599CB402B}">
  <ds:schemaRefs>
    <ds:schemaRef ds:uri="http://purl.org/dc/elements/1.1/"/>
    <ds:schemaRef ds:uri="http://purl.org/dc/terms/"/>
    <ds:schemaRef ds:uri="http://schemas.microsoft.com/office/2006/metadata/properties"/>
    <ds:schemaRef ds:uri="http://schemas.microsoft.com/office/2006/documentManagement/types"/>
    <ds:schemaRef ds:uri="http://purl.org/dc/dcmitype/"/>
    <ds:schemaRef ds:uri="e00f42eb-60f0-4e5e-8859-c13e3ba9b59a"/>
    <ds:schemaRef ds:uri="http://schemas.openxmlformats.org/package/2006/metadata/core-properties"/>
    <ds:schemaRef ds:uri="http://schemas.microsoft.com/office/infopath/2007/PartnerControls"/>
    <ds:schemaRef ds:uri="590b702f-4ab6-42d0-bd37-ee20c95f831e"/>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2422</TotalTime>
  <Words>472</Words>
  <Application>Microsoft Office PowerPoint</Application>
  <PresentationFormat>On-screen Show (4:3)</PresentationFormat>
  <Paragraphs>52</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Century Gothic</vt:lpstr>
      <vt:lpstr>inherit</vt:lpstr>
      <vt:lpstr>Questrial</vt:lpstr>
      <vt:lpstr>Office Theme</vt:lpstr>
      <vt:lpstr>Measuring what matters – preventing Unintentional Harm and Injury</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Nicola Lowry</dc:creator>
  <cp:lastModifiedBy>Lorraine Gillies</cp:lastModifiedBy>
  <cp:revision>885</cp:revision>
  <dcterms:created xsi:type="dcterms:W3CDTF">2016-05-11T09:39:56Z</dcterms:created>
  <dcterms:modified xsi:type="dcterms:W3CDTF">2019-09-05T08:22:00Z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0x010100A3E7F3151DF5134C81120B67444A3171</vt:lpwstr>
  </property>
</Properties>
</file>