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257"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988" autoAdjust="0"/>
  </p:normalViewPr>
  <p:slideViewPr>
    <p:cSldViewPr>
      <p:cViewPr varScale="1">
        <p:scale>
          <a:sx n="65" d="100"/>
          <a:sy n="65" d="100"/>
        </p:scale>
        <p:origin x="-15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D95524-04CE-4814-BEDD-A37966A809AC}" type="datetimeFigureOut">
              <a:rPr lang="en-GB" smtClean="0"/>
              <a:t>31/08/2017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E2F8D4-76C6-49D3-AFAC-C94F00ACA906}" type="slidenum">
              <a:rPr lang="en-GB" smtClean="0"/>
              <a:t>‹#›</a:t>
            </a:fld>
            <a:endParaRPr lang="en-GB"/>
          </a:p>
        </p:txBody>
      </p:sp>
    </p:spTree>
    <p:extLst>
      <p:ext uri="{BB962C8B-B14F-4D97-AF65-F5344CB8AC3E}">
        <p14:creationId xmlns:p14="http://schemas.microsoft.com/office/powerpoint/2010/main" val="2873146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5C1555C-9FF0-4DEE-86B1-1ACC7BDB8B89}"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24241867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7. Police and Fire Scrutiny</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The Scottish Institute for Policing Research (</a:t>
            </a:r>
            <a:r>
              <a:rPr lang="en-GB" sz="1200" kern="1200" dirty="0" err="1" smtClean="0">
                <a:solidFill>
                  <a:schemeClr val="tx1"/>
                </a:solidFill>
                <a:effectLst/>
                <a:latin typeface="+mn-lt"/>
                <a:ea typeface="+mn-ea"/>
                <a:cs typeface="+mn-cs"/>
              </a:rPr>
              <a:t>SIPR</a:t>
            </a:r>
            <a:r>
              <a:rPr lang="en-GB" sz="1200" kern="1200" dirty="0" smtClean="0">
                <a:solidFill>
                  <a:schemeClr val="tx1"/>
                </a:solidFill>
                <a:effectLst/>
                <a:latin typeface="+mn-lt"/>
                <a:ea typeface="+mn-ea"/>
                <a:cs typeface="+mn-cs"/>
              </a:rPr>
              <a:t>) is currently carrying out specific research on local scrutiny arrangements therefore discussions did not focus on quality or ability to scrutinise services, rather it focussed on the link between formal scrutiny and the impact on wider community safety agenda.  In most areas, but not all, there appeared to be gap between wider community safety strategic planning and reporting, and the police and fire and rescue local plans.  </a:t>
            </a:r>
          </a:p>
          <a:p>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5C1555C-9FF0-4DEE-86B1-1ACC7BDB8B89}" type="slidenum">
              <a:rPr lang="en-GB" smtClean="0"/>
              <a:t>10</a:t>
            </a:fld>
            <a:endParaRPr lang="en-GB"/>
          </a:p>
        </p:txBody>
      </p:sp>
    </p:spTree>
    <p:extLst>
      <p:ext uri="{BB962C8B-B14F-4D97-AF65-F5344CB8AC3E}">
        <p14:creationId xmlns:p14="http://schemas.microsoft.com/office/powerpoint/2010/main" val="23738057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5C1555C-9FF0-4DEE-86B1-1ACC7BDB8B89}" type="slidenum">
              <a:rPr lang="en-GB" smtClean="0"/>
              <a:t>11</a:t>
            </a:fld>
            <a:endParaRPr lang="en-GB"/>
          </a:p>
        </p:txBody>
      </p:sp>
    </p:spTree>
    <p:extLst>
      <p:ext uri="{BB962C8B-B14F-4D97-AF65-F5344CB8AC3E}">
        <p14:creationId xmlns:p14="http://schemas.microsoft.com/office/powerpoint/2010/main" val="2373805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5C1555C-9FF0-4DEE-86B1-1ACC7BDB8B89}" type="slidenum">
              <a:rPr lang="en-GB" smtClean="0"/>
              <a:t>12</a:t>
            </a:fld>
            <a:endParaRPr lang="en-GB"/>
          </a:p>
        </p:txBody>
      </p:sp>
    </p:spTree>
    <p:extLst>
      <p:ext uri="{BB962C8B-B14F-4D97-AF65-F5344CB8AC3E}">
        <p14:creationId xmlns:p14="http://schemas.microsoft.com/office/powerpoint/2010/main" val="237380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5C1555C-9FF0-4DEE-86B1-1ACC7BDB8B89}" type="slidenum">
              <a:rPr lang="en-GB" smtClean="0"/>
              <a:t>13</a:t>
            </a:fld>
            <a:endParaRPr lang="en-GB"/>
          </a:p>
        </p:txBody>
      </p:sp>
    </p:spTree>
    <p:extLst>
      <p:ext uri="{BB962C8B-B14F-4D97-AF65-F5344CB8AC3E}">
        <p14:creationId xmlns:p14="http://schemas.microsoft.com/office/powerpoint/2010/main" val="2373805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Since April 2017  - embarked on a series of discussions with Community Safety, Community Planning Partnerships and partners.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fundamental purpose of these discussions was to identify key areas of activity, capture learning, identify shared interest; and explore how connections can be improved between local and national initiatives and activity.  </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This work has provided an opportunity to provide a greater understanding of the current and </a:t>
            </a:r>
            <a:r>
              <a:rPr lang="en-GB" sz="1200" u="sng" kern="1200" dirty="0" smtClean="0">
                <a:solidFill>
                  <a:schemeClr val="tx1"/>
                </a:solidFill>
                <a:effectLst/>
                <a:latin typeface="+mn-lt"/>
                <a:ea typeface="+mn-ea"/>
                <a:cs typeface="+mn-cs"/>
              </a:rPr>
              <a:t>emerging</a:t>
            </a:r>
            <a:r>
              <a:rPr lang="en-GB" sz="1200" kern="1200" dirty="0" smtClean="0">
                <a:solidFill>
                  <a:schemeClr val="tx1"/>
                </a:solidFill>
                <a:effectLst/>
                <a:latin typeface="+mn-lt"/>
                <a:ea typeface="+mn-ea"/>
                <a:cs typeface="+mn-cs"/>
              </a:rPr>
              <a:t> community safety landscape. </a:t>
            </a:r>
          </a:p>
          <a:p>
            <a:r>
              <a:rPr lang="en-GB" sz="1200" kern="1200" dirty="0" smtClean="0">
                <a:solidFill>
                  <a:schemeClr val="tx1"/>
                </a:solidFill>
                <a:effectLst/>
                <a:latin typeface="+mn-lt"/>
                <a:ea typeface="+mn-ea"/>
                <a:cs typeface="+mn-cs"/>
              </a:rPr>
              <a:t> </a:t>
            </a:r>
          </a:p>
          <a:p>
            <a:r>
              <a:rPr lang="en-GB" sz="1200" b="1" kern="1200" dirty="0" smtClean="0">
                <a:solidFill>
                  <a:schemeClr val="tx1"/>
                </a:solidFill>
                <a:effectLst/>
                <a:latin typeface="+mn-lt"/>
                <a:ea typeface="+mn-ea"/>
                <a:cs typeface="+mn-cs"/>
              </a:rPr>
              <a:t>Approach</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My approach has been focused around informal discussions, talking to those within the sector, without a fixed, structured interview.   Ad hoc.  I’m keen</a:t>
            </a:r>
            <a:r>
              <a:rPr lang="en-GB" sz="1200" kern="1200" baseline="0" dirty="0" smtClean="0">
                <a:solidFill>
                  <a:schemeClr val="tx1"/>
                </a:solidFill>
                <a:effectLst/>
                <a:latin typeface="+mn-lt"/>
                <a:ea typeface="+mn-ea"/>
                <a:cs typeface="+mn-cs"/>
              </a:rPr>
              <a:t> to engage with every partnership so just let me know if I’ve not been in touch.  </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Although there was no common interview structure was</a:t>
            </a:r>
            <a:r>
              <a:rPr lang="en-GB" sz="1200" kern="1200" baseline="0" dirty="0" smtClean="0">
                <a:solidFill>
                  <a:schemeClr val="tx1"/>
                </a:solidFill>
                <a:effectLst/>
                <a:latin typeface="+mn-lt"/>
                <a:ea typeface="+mn-ea"/>
                <a:cs typeface="+mn-cs"/>
              </a:rPr>
              <a:t> used there was </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p>
          <a:p>
            <a:pPr lvl="0"/>
            <a:r>
              <a:rPr lang="en-GB" sz="1200" kern="1200" dirty="0" smtClean="0">
                <a:solidFill>
                  <a:schemeClr val="tx1"/>
                </a:solidFill>
                <a:effectLst/>
                <a:latin typeface="+mn-lt"/>
                <a:ea typeface="+mn-ea"/>
                <a:cs typeface="+mn-cs"/>
              </a:rPr>
              <a:t>What is Community Safety in 2017? </a:t>
            </a:r>
          </a:p>
          <a:p>
            <a:pPr lvl="0"/>
            <a:r>
              <a:rPr lang="en-GB" sz="1200" kern="1200" dirty="0" smtClean="0">
                <a:solidFill>
                  <a:schemeClr val="tx1"/>
                </a:solidFill>
                <a:effectLst/>
                <a:latin typeface="+mn-lt"/>
                <a:ea typeface="+mn-ea"/>
                <a:cs typeface="+mn-cs"/>
              </a:rPr>
              <a:t>The Community Safety position in Community Planning Partnerships and relationship with </a:t>
            </a:r>
            <a:r>
              <a:rPr lang="en-GB" sz="1200" kern="1200" dirty="0" err="1" smtClean="0">
                <a:solidFill>
                  <a:schemeClr val="tx1"/>
                </a:solidFill>
                <a:effectLst/>
                <a:latin typeface="+mn-lt"/>
                <a:ea typeface="+mn-ea"/>
                <a:cs typeface="+mn-cs"/>
              </a:rPr>
              <a:t>LOIPs</a:t>
            </a:r>
            <a:r>
              <a:rPr lang="en-GB" sz="1200" kern="1200" dirty="0" smtClean="0">
                <a:solidFill>
                  <a:schemeClr val="tx1"/>
                </a:solidFill>
                <a:effectLst/>
                <a:latin typeface="+mn-lt"/>
                <a:ea typeface="+mn-ea"/>
                <a:cs typeface="+mn-cs"/>
              </a:rPr>
              <a:t> and locality plans; </a:t>
            </a:r>
          </a:p>
          <a:p>
            <a:pPr lvl="0"/>
            <a:r>
              <a:rPr lang="en-GB" sz="1200" kern="1200" dirty="0" smtClean="0">
                <a:solidFill>
                  <a:schemeClr val="tx1"/>
                </a:solidFill>
                <a:effectLst/>
                <a:latin typeface="+mn-lt"/>
                <a:ea typeface="+mn-ea"/>
                <a:cs typeface="+mn-cs"/>
              </a:rPr>
              <a:t>Key priorities and outcomes;  </a:t>
            </a:r>
          </a:p>
          <a:p>
            <a:pPr lvl="0"/>
            <a:r>
              <a:rPr lang="en-GB" sz="1200" kern="1200" dirty="0" smtClean="0">
                <a:solidFill>
                  <a:schemeClr val="tx1"/>
                </a:solidFill>
                <a:effectLst/>
                <a:latin typeface="+mn-lt"/>
                <a:ea typeface="+mn-ea"/>
                <a:cs typeface="+mn-cs"/>
              </a:rPr>
              <a:t>Structures and relationships;</a:t>
            </a:r>
          </a:p>
          <a:p>
            <a:pPr lvl="0"/>
            <a:r>
              <a:rPr lang="en-GB" sz="1200" kern="1200" dirty="0" smtClean="0">
                <a:solidFill>
                  <a:schemeClr val="tx1"/>
                </a:solidFill>
                <a:effectLst/>
                <a:latin typeface="+mn-lt"/>
                <a:ea typeface="+mn-ea"/>
                <a:cs typeface="+mn-cs"/>
              </a:rPr>
              <a:t>Development of partnership working - enablers and barriers to partnership working (including discussions around ‘wider’ partnerships);</a:t>
            </a:r>
          </a:p>
          <a:p>
            <a:pPr lvl="0"/>
            <a:r>
              <a:rPr lang="en-GB" sz="1200" kern="1200" dirty="0" smtClean="0">
                <a:solidFill>
                  <a:schemeClr val="tx1"/>
                </a:solidFill>
                <a:effectLst/>
                <a:latin typeface="+mn-lt"/>
                <a:ea typeface="+mn-ea"/>
                <a:cs typeface="+mn-cs"/>
              </a:rPr>
              <a:t>Approach to early intervention and prevention;</a:t>
            </a:r>
          </a:p>
          <a:p>
            <a:pPr lvl="0"/>
            <a:r>
              <a:rPr lang="en-GB" sz="1200" kern="1200" dirty="0" smtClean="0">
                <a:solidFill>
                  <a:schemeClr val="tx1"/>
                </a:solidFill>
                <a:effectLst/>
                <a:latin typeface="+mn-lt"/>
                <a:ea typeface="+mn-ea"/>
                <a:cs typeface="+mn-cs"/>
              </a:rPr>
              <a:t>Relationship with communities and approach to preventing/reducing inequalities;</a:t>
            </a:r>
          </a:p>
          <a:p>
            <a:pPr lvl="0"/>
            <a:r>
              <a:rPr lang="en-GB" sz="1200" kern="1200" dirty="0" smtClean="0">
                <a:solidFill>
                  <a:schemeClr val="tx1"/>
                </a:solidFill>
                <a:effectLst/>
                <a:latin typeface="+mn-lt"/>
                <a:ea typeface="+mn-ea"/>
                <a:cs typeface="+mn-cs"/>
              </a:rPr>
              <a:t>Scottish Community Safety Network;</a:t>
            </a:r>
          </a:p>
          <a:p>
            <a:pPr lvl="0"/>
            <a:r>
              <a:rPr lang="en-GB" sz="1200" kern="1200" dirty="0" smtClean="0">
                <a:solidFill>
                  <a:schemeClr val="tx1"/>
                </a:solidFill>
                <a:effectLst/>
                <a:latin typeface="+mn-lt"/>
                <a:ea typeface="+mn-ea"/>
                <a:cs typeface="+mn-cs"/>
              </a:rPr>
              <a:t>Building Safer Communities Programme.  </a:t>
            </a:r>
          </a:p>
          <a:p>
            <a:endParaRPr lang="en-GB" dirty="0"/>
          </a:p>
        </p:txBody>
      </p:sp>
      <p:sp>
        <p:nvSpPr>
          <p:cNvPr id="4" name="Slide Number Placeholder 3"/>
          <p:cNvSpPr>
            <a:spLocks noGrp="1"/>
          </p:cNvSpPr>
          <p:nvPr>
            <p:ph type="sldNum" sz="quarter" idx="10"/>
          </p:nvPr>
        </p:nvSpPr>
        <p:spPr/>
        <p:txBody>
          <a:bodyPr/>
          <a:lstStyle/>
          <a:p>
            <a:fld id="{65C1555C-9FF0-4DEE-86B1-1ACC7BDB8B89}" type="slidenum">
              <a:rPr lang="en-GB" smtClean="0"/>
              <a:t>2</a:t>
            </a:fld>
            <a:endParaRPr lang="en-GB"/>
          </a:p>
        </p:txBody>
      </p:sp>
    </p:spTree>
    <p:extLst>
      <p:ext uri="{BB962C8B-B14F-4D97-AF65-F5344CB8AC3E}">
        <p14:creationId xmlns:p14="http://schemas.microsoft.com/office/powerpoint/2010/main" val="2373805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1</a:t>
            </a:r>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5C1555C-9FF0-4DEE-86B1-1ACC7BDB8B89}" type="slidenum">
              <a:rPr lang="en-GB" smtClean="0"/>
              <a:t>3</a:t>
            </a:fld>
            <a:endParaRPr lang="en-GB"/>
          </a:p>
        </p:txBody>
      </p:sp>
    </p:spTree>
    <p:extLst>
      <p:ext uri="{BB962C8B-B14F-4D97-AF65-F5344CB8AC3E}">
        <p14:creationId xmlns:p14="http://schemas.microsoft.com/office/powerpoint/2010/main" val="2373805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5C1555C-9FF0-4DEE-86B1-1ACC7BDB8B89}" type="slidenum">
              <a:rPr lang="en-GB" smtClean="0"/>
              <a:t>4</a:t>
            </a:fld>
            <a:endParaRPr lang="en-GB"/>
          </a:p>
        </p:txBody>
      </p:sp>
    </p:spTree>
    <p:extLst>
      <p:ext uri="{BB962C8B-B14F-4D97-AF65-F5344CB8AC3E}">
        <p14:creationId xmlns:p14="http://schemas.microsoft.com/office/powerpoint/2010/main" val="23738057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65C1555C-9FF0-4DEE-86B1-1ACC7BDB8B89}" type="slidenum">
              <a:rPr lang="en-GB" smtClean="0"/>
              <a:t>5</a:t>
            </a:fld>
            <a:endParaRPr lang="en-GB"/>
          </a:p>
        </p:txBody>
      </p:sp>
    </p:spTree>
    <p:extLst>
      <p:ext uri="{BB962C8B-B14F-4D97-AF65-F5344CB8AC3E}">
        <p14:creationId xmlns:p14="http://schemas.microsoft.com/office/powerpoint/2010/main" val="2373805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5C1555C-9FF0-4DEE-86B1-1ACC7BDB8B89}" type="slidenum">
              <a:rPr lang="en-GB" smtClean="0"/>
              <a:t>6</a:t>
            </a:fld>
            <a:endParaRPr lang="en-GB"/>
          </a:p>
        </p:txBody>
      </p:sp>
    </p:spTree>
    <p:extLst>
      <p:ext uri="{BB962C8B-B14F-4D97-AF65-F5344CB8AC3E}">
        <p14:creationId xmlns:p14="http://schemas.microsoft.com/office/powerpoint/2010/main" val="23738057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5C1555C-9FF0-4DEE-86B1-1ACC7BDB8B89}" type="slidenum">
              <a:rPr lang="en-GB" smtClean="0"/>
              <a:t>7</a:t>
            </a:fld>
            <a:endParaRPr lang="en-GB"/>
          </a:p>
        </p:txBody>
      </p:sp>
    </p:spTree>
    <p:extLst>
      <p:ext uri="{BB962C8B-B14F-4D97-AF65-F5344CB8AC3E}">
        <p14:creationId xmlns:p14="http://schemas.microsoft.com/office/powerpoint/2010/main" val="2373805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5C1555C-9FF0-4DEE-86B1-1ACC7BDB8B89}" type="slidenum">
              <a:rPr lang="en-GB" smtClean="0"/>
              <a:t>8</a:t>
            </a:fld>
            <a:endParaRPr lang="en-GB"/>
          </a:p>
        </p:txBody>
      </p:sp>
    </p:spTree>
    <p:extLst>
      <p:ext uri="{BB962C8B-B14F-4D97-AF65-F5344CB8AC3E}">
        <p14:creationId xmlns:p14="http://schemas.microsoft.com/office/powerpoint/2010/main" val="2373805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5C1555C-9FF0-4DEE-86B1-1ACC7BDB8B89}" type="slidenum">
              <a:rPr lang="en-GB" smtClean="0"/>
              <a:t>9</a:t>
            </a:fld>
            <a:endParaRPr lang="en-GB"/>
          </a:p>
        </p:txBody>
      </p:sp>
    </p:spTree>
    <p:extLst>
      <p:ext uri="{BB962C8B-B14F-4D97-AF65-F5344CB8AC3E}">
        <p14:creationId xmlns:p14="http://schemas.microsoft.com/office/powerpoint/2010/main" val="2373805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800569B-8B78-4947-9109-7D0EE2A37EAB}" type="datetimeFigureOut">
              <a:rPr lang="en-GB" smtClean="0"/>
              <a:t>31/08/2017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7FB195-8FD7-4A15-9359-2B9823BC1659}" type="slidenum">
              <a:rPr lang="en-GB" smtClean="0"/>
              <a:t>‹#›</a:t>
            </a:fld>
            <a:endParaRPr lang="en-GB"/>
          </a:p>
        </p:txBody>
      </p:sp>
    </p:spTree>
    <p:extLst>
      <p:ext uri="{BB962C8B-B14F-4D97-AF65-F5344CB8AC3E}">
        <p14:creationId xmlns:p14="http://schemas.microsoft.com/office/powerpoint/2010/main" val="1098436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800569B-8B78-4947-9109-7D0EE2A37EAB}" type="datetimeFigureOut">
              <a:rPr lang="en-GB" smtClean="0"/>
              <a:t>31/08/2017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7FB195-8FD7-4A15-9359-2B9823BC1659}" type="slidenum">
              <a:rPr lang="en-GB" smtClean="0"/>
              <a:t>‹#›</a:t>
            </a:fld>
            <a:endParaRPr lang="en-GB"/>
          </a:p>
        </p:txBody>
      </p:sp>
    </p:spTree>
    <p:extLst>
      <p:ext uri="{BB962C8B-B14F-4D97-AF65-F5344CB8AC3E}">
        <p14:creationId xmlns:p14="http://schemas.microsoft.com/office/powerpoint/2010/main" val="2802561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800569B-8B78-4947-9109-7D0EE2A37EAB}" type="datetimeFigureOut">
              <a:rPr lang="en-GB" smtClean="0"/>
              <a:t>31/08/2017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7FB195-8FD7-4A15-9359-2B9823BC1659}" type="slidenum">
              <a:rPr lang="en-GB" smtClean="0"/>
              <a:t>‹#›</a:t>
            </a:fld>
            <a:endParaRPr lang="en-GB"/>
          </a:p>
        </p:txBody>
      </p:sp>
    </p:spTree>
    <p:extLst>
      <p:ext uri="{BB962C8B-B14F-4D97-AF65-F5344CB8AC3E}">
        <p14:creationId xmlns:p14="http://schemas.microsoft.com/office/powerpoint/2010/main" val="673581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800569B-8B78-4947-9109-7D0EE2A37EAB}" type="datetimeFigureOut">
              <a:rPr lang="en-GB" smtClean="0"/>
              <a:t>31/08/2017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7FB195-8FD7-4A15-9359-2B9823BC1659}" type="slidenum">
              <a:rPr lang="en-GB" smtClean="0"/>
              <a:t>‹#›</a:t>
            </a:fld>
            <a:endParaRPr lang="en-GB"/>
          </a:p>
        </p:txBody>
      </p:sp>
    </p:spTree>
    <p:extLst>
      <p:ext uri="{BB962C8B-B14F-4D97-AF65-F5344CB8AC3E}">
        <p14:creationId xmlns:p14="http://schemas.microsoft.com/office/powerpoint/2010/main" val="3986719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00569B-8B78-4947-9109-7D0EE2A37EAB}" type="datetimeFigureOut">
              <a:rPr lang="en-GB" smtClean="0"/>
              <a:t>31/08/2017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7FB195-8FD7-4A15-9359-2B9823BC1659}" type="slidenum">
              <a:rPr lang="en-GB" smtClean="0"/>
              <a:t>‹#›</a:t>
            </a:fld>
            <a:endParaRPr lang="en-GB"/>
          </a:p>
        </p:txBody>
      </p:sp>
    </p:spTree>
    <p:extLst>
      <p:ext uri="{BB962C8B-B14F-4D97-AF65-F5344CB8AC3E}">
        <p14:creationId xmlns:p14="http://schemas.microsoft.com/office/powerpoint/2010/main" val="1465977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800569B-8B78-4947-9109-7D0EE2A37EAB}" type="datetimeFigureOut">
              <a:rPr lang="en-GB" smtClean="0"/>
              <a:t>31/08/2017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7FB195-8FD7-4A15-9359-2B9823BC1659}" type="slidenum">
              <a:rPr lang="en-GB" smtClean="0"/>
              <a:t>‹#›</a:t>
            </a:fld>
            <a:endParaRPr lang="en-GB"/>
          </a:p>
        </p:txBody>
      </p:sp>
    </p:spTree>
    <p:extLst>
      <p:ext uri="{BB962C8B-B14F-4D97-AF65-F5344CB8AC3E}">
        <p14:creationId xmlns:p14="http://schemas.microsoft.com/office/powerpoint/2010/main" val="809585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800569B-8B78-4947-9109-7D0EE2A37EAB}" type="datetimeFigureOut">
              <a:rPr lang="en-GB" smtClean="0"/>
              <a:t>31/08/2017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17FB195-8FD7-4A15-9359-2B9823BC1659}" type="slidenum">
              <a:rPr lang="en-GB" smtClean="0"/>
              <a:t>‹#›</a:t>
            </a:fld>
            <a:endParaRPr lang="en-GB"/>
          </a:p>
        </p:txBody>
      </p:sp>
    </p:spTree>
    <p:extLst>
      <p:ext uri="{BB962C8B-B14F-4D97-AF65-F5344CB8AC3E}">
        <p14:creationId xmlns:p14="http://schemas.microsoft.com/office/powerpoint/2010/main" val="3114190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800569B-8B78-4947-9109-7D0EE2A37EAB}" type="datetimeFigureOut">
              <a:rPr lang="en-GB" smtClean="0"/>
              <a:t>31/08/2017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17FB195-8FD7-4A15-9359-2B9823BC1659}" type="slidenum">
              <a:rPr lang="en-GB" smtClean="0"/>
              <a:t>‹#›</a:t>
            </a:fld>
            <a:endParaRPr lang="en-GB"/>
          </a:p>
        </p:txBody>
      </p:sp>
    </p:spTree>
    <p:extLst>
      <p:ext uri="{BB962C8B-B14F-4D97-AF65-F5344CB8AC3E}">
        <p14:creationId xmlns:p14="http://schemas.microsoft.com/office/powerpoint/2010/main" val="2012674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00569B-8B78-4947-9109-7D0EE2A37EAB}" type="datetimeFigureOut">
              <a:rPr lang="en-GB" smtClean="0"/>
              <a:t>31/08/2017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17FB195-8FD7-4A15-9359-2B9823BC1659}" type="slidenum">
              <a:rPr lang="en-GB" smtClean="0"/>
              <a:t>‹#›</a:t>
            </a:fld>
            <a:endParaRPr lang="en-GB"/>
          </a:p>
        </p:txBody>
      </p:sp>
    </p:spTree>
    <p:extLst>
      <p:ext uri="{BB962C8B-B14F-4D97-AF65-F5344CB8AC3E}">
        <p14:creationId xmlns:p14="http://schemas.microsoft.com/office/powerpoint/2010/main" val="2100604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00569B-8B78-4947-9109-7D0EE2A37EAB}" type="datetimeFigureOut">
              <a:rPr lang="en-GB" smtClean="0"/>
              <a:t>31/08/2017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7FB195-8FD7-4A15-9359-2B9823BC1659}" type="slidenum">
              <a:rPr lang="en-GB" smtClean="0"/>
              <a:t>‹#›</a:t>
            </a:fld>
            <a:endParaRPr lang="en-GB"/>
          </a:p>
        </p:txBody>
      </p:sp>
    </p:spTree>
    <p:extLst>
      <p:ext uri="{BB962C8B-B14F-4D97-AF65-F5344CB8AC3E}">
        <p14:creationId xmlns:p14="http://schemas.microsoft.com/office/powerpoint/2010/main" val="1347018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00569B-8B78-4947-9109-7D0EE2A37EAB}" type="datetimeFigureOut">
              <a:rPr lang="en-GB" smtClean="0"/>
              <a:t>31/08/2017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7FB195-8FD7-4A15-9359-2B9823BC1659}" type="slidenum">
              <a:rPr lang="en-GB" smtClean="0"/>
              <a:t>‹#›</a:t>
            </a:fld>
            <a:endParaRPr lang="en-GB"/>
          </a:p>
        </p:txBody>
      </p:sp>
    </p:spTree>
    <p:extLst>
      <p:ext uri="{BB962C8B-B14F-4D97-AF65-F5344CB8AC3E}">
        <p14:creationId xmlns:p14="http://schemas.microsoft.com/office/powerpoint/2010/main" val="533612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00569B-8B78-4947-9109-7D0EE2A37EAB}" type="datetimeFigureOut">
              <a:rPr lang="en-GB" smtClean="0"/>
              <a:t>31/08/2017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7FB195-8FD7-4A15-9359-2B9823BC1659}" type="slidenum">
              <a:rPr lang="en-GB" smtClean="0"/>
              <a:t>‹#›</a:t>
            </a:fld>
            <a:endParaRPr lang="en-GB"/>
          </a:p>
        </p:txBody>
      </p:sp>
    </p:spTree>
    <p:extLst>
      <p:ext uri="{BB962C8B-B14F-4D97-AF65-F5344CB8AC3E}">
        <p14:creationId xmlns:p14="http://schemas.microsoft.com/office/powerpoint/2010/main" val="7635227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hayley.barnett@gov.sco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solidFill>
                  <a:srgbClr val="0070C0"/>
                </a:solidFill>
              </a:rPr>
              <a:t>Building Safer Communities</a:t>
            </a:r>
            <a:endParaRPr lang="en-GB" b="1" dirty="0">
              <a:solidFill>
                <a:srgbClr val="0070C0"/>
              </a:solidFill>
            </a:endParaRPr>
          </a:p>
        </p:txBody>
      </p:sp>
      <p:sp>
        <p:nvSpPr>
          <p:cNvPr id="3" name="Subtitle 2"/>
          <p:cNvSpPr>
            <a:spLocks noGrp="1"/>
          </p:cNvSpPr>
          <p:nvPr>
            <p:ph type="subTitle" idx="1"/>
          </p:nvPr>
        </p:nvSpPr>
        <p:spPr>
          <a:xfrm>
            <a:off x="1043608" y="3886200"/>
            <a:ext cx="7128792" cy="1752600"/>
          </a:xfrm>
        </p:spPr>
        <p:txBody>
          <a:bodyPr>
            <a:normAutofit/>
          </a:bodyPr>
          <a:lstStyle/>
          <a:p>
            <a:r>
              <a:rPr lang="en-GB" sz="2800" dirty="0" smtClean="0"/>
              <a:t>Hayley Barnett </a:t>
            </a:r>
          </a:p>
          <a:p>
            <a:r>
              <a:rPr lang="en-GB" sz="2800" dirty="0" smtClean="0"/>
              <a:t> Improvement &amp; Partnership Manager</a:t>
            </a:r>
            <a:endParaRPr lang="en-GB" sz="2800" dirty="0"/>
          </a:p>
        </p:txBody>
      </p:sp>
      <p:pic>
        <p:nvPicPr>
          <p:cNvPr id="2050" name="Picture 2" descr="cid:image001.png@01D03F95.A53C8BF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4248" y="620688"/>
            <a:ext cx="1463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46940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Key findings to date</a:t>
            </a:r>
            <a:endParaRPr lang="en-GB" b="1" dirty="0">
              <a:solidFill>
                <a:srgbClr val="0070C0"/>
              </a:solidFill>
            </a:endParaRPr>
          </a:p>
        </p:txBody>
      </p:sp>
      <p:sp>
        <p:nvSpPr>
          <p:cNvPr id="3" name="Content Placeholder 2"/>
          <p:cNvSpPr>
            <a:spLocks noGrp="1"/>
          </p:cNvSpPr>
          <p:nvPr>
            <p:ph idx="1"/>
          </p:nvPr>
        </p:nvSpPr>
        <p:spPr/>
        <p:txBody>
          <a:bodyPr>
            <a:normAutofit/>
          </a:bodyPr>
          <a:lstStyle/>
          <a:p>
            <a:endParaRPr lang="en-GB" sz="2400" dirty="0" smtClean="0"/>
          </a:p>
          <a:p>
            <a:pPr marL="0" indent="0">
              <a:buNone/>
            </a:pPr>
            <a:r>
              <a:rPr lang="en-GB" sz="2800" b="1" dirty="0" smtClean="0"/>
              <a:t>7. Police and Fire Scrutiny</a:t>
            </a:r>
          </a:p>
          <a:p>
            <a:endParaRPr lang="en-GB" sz="2800" dirty="0" smtClean="0"/>
          </a:p>
          <a:p>
            <a:pPr marL="0" indent="0">
              <a:buNone/>
            </a:pPr>
            <a:r>
              <a:rPr lang="en-GB" sz="2800" dirty="0" smtClean="0"/>
              <a:t>In most areas, but not all, there appeared to be gap between wider community safety strategic planning and reporting, and the police and fire and rescue local plans. </a:t>
            </a:r>
          </a:p>
          <a:p>
            <a:endParaRPr lang="en-GB" sz="2400" dirty="0" smtClean="0"/>
          </a:p>
          <a:p>
            <a:endParaRPr lang="en-GB" sz="2400" dirty="0"/>
          </a:p>
        </p:txBody>
      </p:sp>
      <p:pic>
        <p:nvPicPr>
          <p:cNvPr id="1026" name="Picture 2" descr="cid:image001.png@01D03F95.A53C8BF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1" y="4869160"/>
            <a:ext cx="1463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38599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Key findings to date</a:t>
            </a:r>
            <a:endParaRPr lang="en-GB" b="1" dirty="0">
              <a:solidFill>
                <a:srgbClr val="0070C0"/>
              </a:solidFill>
            </a:endParaRPr>
          </a:p>
        </p:txBody>
      </p:sp>
      <p:sp>
        <p:nvSpPr>
          <p:cNvPr id="3" name="Content Placeholder 2"/>
          <p:cNvSpPr>
            <a:spLocks noGrp="1"/>
          </p:cNvSpPr>
          <p:nvPr>
            <p:ph idx="1"/>
          </p:nvPr>
        </p:nvSpPr>
        <p:spPr/>
        <p:txBody>
          <a:bodyPr>
            <a:normAutofit/>
          </a:bodyPr>
          <a:lstStyle/>
          <a:p>
            <a:endParaRPr lang="en-GB" sz="2400" dirty="0" smtClean="0"/>
          </a:p>
          <a:p>
            <a:pPr marL="0" indent="0">
              <a:buNone/>
            </a:pPr>
            <a:r>
              <a:rPr lang="en-GB" sz="2800" b="1" dirty="0" smtClean="0"/>
              <a:t>8</a:t>
            </a:r>
            <a:r>
              <a:rPr lang="en-GB" sz="2800" b="1" dirty="0"/>
              <a:t>. Relationships</a:t>
            </a:r>
          </a:p>
          <a:p>
            <a:endParaRPr lang="en-GB" sz="2400" dirty="0"/>
          </a:p>
          <a:p>
            <a:pPr marL="514350" indent="-514350">
              <a:buAutoNum type="romanLcParenBoth"/>
            </a:pPr>
            <a:r>
              <a:rPr lang="en-GB" sz="2400" dirty="0" smtClean="0"/>
              <a:t>Police Scotland</a:t>
            </a:r>
          </a:p>
          <a:p>
            <a:pPr marL="514350" indent="-514350">
              <a:buAutoNum type="romanLcParenBoth"/>
            </a:pPr>
            <a:r>
              <a:rPr lang="en-GB" sz="2400" dirty="0" smtClean="0"/>
              <a:t>NHS</a:t>
            </a:r>
          </a:p>
          <a:p>
            <a:pPr marL="514350" indent="-514350">
              <a:buAutoNum type="romanLcParenBoth"/>
            </a:pPr>
            <a:r>
              <a:rPr lang="en-GB" sz="2400" dirty="0" smtClean="0"/>
              <a:t>Ambulance Service. </a:t>
            </a:r>
          </a:p>
          <a:p>
            <a:pPr marL="514350" indent="-514350">
              <a:buAutoNum type="romanLcParenBoth"/>
            </a:pPr>
            <a:endParaRPr lang="en-GB" sz="2400" dirty="0"/>
          </a:p>
          <a:p>
            <a:endParaRPr lang="en-GB" sz="2400" dirty="0" smtClean="0"/>
          </a:p>
          <a:p>
            <a:endParaRPr lang="en-GB" sz="2400" dirty="0" smtClean="0"/>
          </a:p>
          <a:p>
            <a:endParaRPr lang="en-GB" sz="2400" dirty="0"/>
          </a:p>
        </p:txBody>
      </p:sp>
      <p:pic>
        <p:nvPicPr>
          <p:cNvPr id="1026" name="Picture 2" descr="cid:image001.png@01D03F95.A53C8BF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1" y="4869160"/>
            <a:ext cx="1463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93056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Today’s discussion</a:t>
            </a:r>
            <a:endParaRPr lang="en-GB" b="1" dirty="0">
              <a:solidFill>
                <a:srgbClr val="0070C0"/>
              </a:solidFill>
            </a:endParaRPr>
          </a:p>
        </p:txBody>
      </p:sp>
      <p:sp>
        <p:nvSpPr>
          <p:cNvPr id="3" name="Content Placeholder 2"/>
          <p:cNvSpPr>
            <a:spLocks noGrp="1"/>
          </p:cNvSpPr>
          <p:nvPr>
            <p:ph idx="1"/>
          </p:nvPr>
        </p:nvSpPr>
        <p:spPr/>
        <p:txBody>
          <a:bodyPr>
            <a:normAutofit/>
          </a:bodyPr>
          <a:lstStyle/>
          <a:p>
            <a:pPr marL="0" indent="0">
              <a:buNone/>
            </a:pPr>
            <a:endParaRPr lang="en-GB" sz="2400" dirty="0" smtClean="0"/>
          </a:p>
          <a:p>
            <a:r>
              <a:rPr lang="en-GB" sz="4000" dirty="0" smtClean="0"/>
              <a:t>What is Community Safety in 2017?</a:t>
            </a:r>
          </a:p>
          <a:p>
            <a:endParaRPr lang="en-GB" sz="4000" dirty="0" smtClean="0"/>
          </a:p>
          <a:p>
            <a:r>
              <a:rPr lang="en-GB" sz="4000" dirty="0" smtClean="0"/>
              <a:t>Are these the correct findings and is </a:t>
            </a:r>
            <a:r>
              <a:rPr lang="en-GB" sz="4000" smtClean="0"/>
              <a:t>there anything missing</a:t>
            </a:r>
            <a:r>
              <a:rPr lang="en-GB" sz="4000" dirty="0" smtClean="0"/>
              <a:t>? </a:t>
            </a:r>
          </a:p>
          <a:p>
            <a:endParaRPr lang="en-GB" sz="2400" dirty="0"/>
          </a:p>
        </p:txBody>
      </p:sp>
      <p:pic>
        <p:nvPicPr>
          <p:cNvPr id="1026" name="Picture 2" descr="cid:image001.png@01D03F95.A53C8BF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1" y="4869160"/>
            <a:ext cx="1463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88541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normAutofit/>
          </a:bodyPr>
          <a:lstStyle/>
          <a:p>
            <a:endParaRPr lang="en-GB" sz="2400" dirty="0" smtClean="0"/>
          </a:p>
          <a:p>
            <a:endParaRPr lang="en-GB" sz="2400" dirty="0" smtClean="0"/>
          </a:p>
          <a:p>
            <a:pPr marL="0" indent="0" algn="ctr">
              <a:buNone/>
            </a:pPr>
            <a:r>
              <a:rPr lang="en-GB" dirty="0" smtClean="0"/>
              <a:t>Hayley Barnett</a:t>
            </a:r>
          </a:p>
          <a:p>
            <a:pPr marL="0" indent="0" algn="ctr">
              <a:buNone/>
            </a:pPr>
            <a:r>
              <a:rPr lang="en-GB" dirty="0" smtClean="0"/>
              <a:t>Partnership &amp; Improvement Manager</a:t>
            </a:r>
          </a:p>
          <a:p>
            <a:pPr marL="0" indent="0" algn="ctr">
              <a:buNone/>
            </a:pPr>
            <a:r>
              <a:rPr lang="en-GB" dirty="0" smtClean="0"/>
              <a:t>Building Safer Communities</a:t>
            </a:r>
          </a:p>
          <a:p>
            <a:pPr marL="0" indent="0" algn="ctr">
              <a:buNone/>
            </a:pPr>
            <a:r>
              <a:rPr lang="en-GB" dirty="0" smtClean="0"/>
              <a:t>Scottish Government</a:t>
            </a:r>
          </a:p>
          <a:p>
            <a:pPr algn="ctr"/>
            <a:endParaRPr lang="en-GB" dirty="0"/>
          </a:p>
          <a:p>
            <a:pPr marL="0" indent="0" algn="ctr">
              <a:buNone/>
            </a:pPr>
            <a:r>
              <a:rPr lang="en-GB" dirty="0" err="1" smtClean="0">
                <a:hlinkClick r:id="rId3"/>
              </a:rPr>
              <a:t>hayley.barnett@gov.scot</a:t>
            </a:r>
            <a:endParaRPr lang="en-GB" dirty="0" smtClean="0"/>
          </a:p>
          <a:p>
            <a:pPr marL="0" indent="0" algn="ctr">
              <a:buNone/>
            </a:pPr>
            <a:r>
              <a:rPr lang="en-GB" dirty="0" smtClean="0"/>
              <a:t>0131 224 9667</a:t>
            </a:r>
          </a:p>
          <a:p>
            <a:pPr marL="0" indent="0" algn="ctr">
              <a:buNone/>
            </a:pPr>
            <a:r>
              <a:rPr lang="en-GB" dirty="0" smtClean="0"/>
              <a:t>07867 192547</a:t>
            </a:r>
          </a:p>
          <a:p>
            <a:endParaRPr lang="en-GB" sz="2400" dirty="0"/>
          </a:p>
        </p:txBody>
      </p:sp>
      <p:pic>
        <p:nvPicPr>
          <p:cNvPr id="1026" name="Picture 2" descr="cid:image001.png@01D03F95.A53C8BF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20271" y="4869160"/>
            <a:ext cx="1463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78842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Key discussion points</a:t>
            </a:r>
            <a:endParaRPr lang="en-GB" b="1" dirty="0">
              <a:solidFill>
                <a:srgbClr val="0070C0"/>
              </a:solidFill>
            </a:endParaRPr>
          </a:p>
        </p:txBody>
      </p:sp>
      <p:sp>
        <p:nvSpPr>
          <p:cNvPr id="3" name="Content Placeholder 2"/>
          <p:cNvSpPr>
            <a:spLocks noGrp="1"/>
          </p:cNvSpPr>
          <p:nvPr>
            <p:ph idx="1"/>
          </p:nvPr>
        </p:nvSpPr>
        <p:spPr/>
        <p:txBody>
          <a:bodyPr>
            <a:normAutofit lnSpcReduction="10000"/>
          </a:bodyPr>
          <a:lstStyle/>
          <a:p>
            <a:r>
              <a:rPr lang="en-GB" sz="2600" dirty="0" smtClean="0"/>
              <a:t>What is Community Safety in 2017?</a:t>
            </a:r>
          </a:p>
          <a:p>
            <a:r>
              <a:rPr lang="en-GB" sz="2600" dirty="0" smtClean="0"/>
              <a:t> The Community Safety position in Community Planning Partnerships and relationship with </a:t>
            </a:r>
            <a:r>
              <a:rPr lang="en-GB" sz="2600" dirty="0" err="1" smtClean="0"/>
              <a:t>LOIPs</a:t>
            </a:r>
            <a:r>
              <a:rPr lang="en-GB" sz="2600" dirty="0" smtClean="0"/>
              <a:t> and locality plans; </a:t>
            </a:r>
          </a:p>
          <a:p>
            <a:r>
              <a:rPr lang="en-GB" sz="2600" dirty="0" smtClean="0"/>
              <a:t>Key priorities and outcomes; </a:t>
            </a:r>
          </a:p>
          <a:p>
            <a:r>
              <a:rPr lang="en-GB" sz="2600" dirty="0" smtClean="0"/>
              <a:t>Structures and relationships;</a:t>
            </a:r>
          </a:p>
          <a:p>
            <a:r>
              <a:rPr lang="en-GB" sz="2600" dirty="0" smtClean="0"/>
              <a:t>Development of partnership working – enablers and barriers</a:t>
            </a:r>
          </a:p>
          <a:p>
            <a:r>
              <a:rPr lang="en-GB" sz="2600" dirty="0" smtClean="0"/>
              <a:t>Approach to early intervention and prevention</a:t>
            </a:r>
          </a:p>
          <a:p>
            <a:r>
              <a:rPr lang="en-GB" sz="2600" dirty="0" smtClean="0"/>
              <a:t>Relationship with communities and approach to -preventing/reducing inequalities;</a:t>
            </a:r>
          </a:p>
          <a:p>
            <a:pPr marL="0" indent="0">
              <a:buNone/>
            </a:pPr>
            <a:endParaRPr lang="en-GB" sz="2400" dirty="0" smtClean="0"/>
          </a:p>
          <a:p>
            <a:endParaRPr lang="en-GB" sz="2400" dirty="0" smtClean="0"/>
          </a:p>
          <a:p>
            <a:endParaRPr lang="en-GB" sz="2400" dirty="0" smtClean="0"/>
          </a:p>
          <a:p>
            <a:endParaRPr lang="en-GB" sz="2400" dirty="0" smtClean="0"/>
          </a:p>
          <a:p>
            <a:endParaRPr lang="en-GB" sz="2400" dirty="0"/>
          </a:p>
        </p:txBody>
      </p:sp>
      <p:pic>
        <p:nvPicPr>
          <p:cNvPr id="1026" name="Picture 2" descr="cid:image001.png@01D03F95.A53C8BF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1" y="4869160"/>
            <a:ext cx="1463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065784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Key findings to date</a:t>
            </a:r>
            <a:endParaRPr lang="en-GB" b="1" dirty="0">
              <a:solidFill>
                <a:srgbClr val="0070C0"/>
              </a:solidFill>
            </a:endParaRPr>
          </a:p>
        </p:txBody>
      </p:sp>
      <p:sp>
        <p:nvSpPr>
          <p:cNvPr id="3" name="Content Placeholder 2"/>
          <p:cNvSpPr>
            <a:spLocks noGrp="1"/>
          </p:cNvSpPr>
          <p:nvPr>
            <p:ph idx="1"/>
          </p:nvPr>
        </p:nvSpPr>
        <p:spPr/>
        <p:txBody>
          <a:bodyPr>
            <a:normAutofit/>
          </a:bodyPr>
          <a:lstStyle/>
          <a:p>
            <a:endParaRPr lang="en-GB" sz="2400" dirty="0" smtClean="0"/>
          </a:p>
          <a:p>
            <a:pPr marL="0" indent="0">
              <a:buNone/>
            </a:pPr>
            <a:r>
              <a:rPr lang="en-GB" sz="2800" b="1" dirty="0" smtClean="0"/>
              <a:t>1. ‘Community Safety’</a:t>
            </a:r>
          </a:p>
          <a:p>
            <a:endParaRPr lang="en-GB" sz="2800" dirty="0" smtClean="0"/>
          </a:p>
          <a:p>
            <a:pPr marL="0" indent="0">
              <a:buNone/>
            </a:pPr>
            <a:r>
              <a:rPr lang="en-GB" sz="2800" dirty="0" smtClean="0"/>
              <a:t>The term ‘Community Safety’ covers so many different aspects of life.  It now lacks clarity and is no longer consistently used within all local partnerships. </a:t>
            </a:r>
          </a:p>
          <a:p>
            <a:endParaRPr lang="en-GB" sz="2400" dirty="0" smtClean="0"/>
          </a:p>
          <a:p>
            <a:endParaRPr lang="en-GB" sz="2400" dirty="0" smtClean="0"/>
          </a:p>
          <a:p>
            <a:endParaRPr lang="en-GB" sz="2400" dirty="0" smtClean="0"/>
          </a:p>
          <a:p>
            <a:endParaRPr lang="en-GB" sz="2400" dirty="0"/>
          </a:p>
        </p:txBody>
      </p:sp>
      <p:pic>
        <p:nvPicPr>
          <p:cNvPr id="1026" name="Picture 2" descr="cid:image001.png@01D03F95.A53C8BF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1" y="4869160"/>
            <a:ext cx="1463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1120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Key findings to date</a:t>
            </a:r>
            <a:endParaRPr lang="en-GB" b="1" dirty="0">
              <a:solidFill>
                <a:srgbClr val="0070C0"/>
              </a:solidFill>
            </a:endParaRPr>
          </a:p>
        </p:txBody>
      </p:sp>
      <p:sp>
        <p:nvSpPr>
          <p:cNvPr id="3" name="Content Placeholder 2"/>
          <p:cNvSpPr>
            <a:spLocks noGrp="1"/>
          </p:cNvSpPr>
          <p:nvPr>
            <p:ph idx="1"/>
          </p:nvPr>
        </p:nvSpPr>
        <p:spPr/>
        <p:txBody>
          <a:bodyPr>
            <a:normAutofit/>
          </a:bodyPr>
          <a:lstStyle/>
          <a:p>
            <a:endParaRPr lang="en-GB" sz="2400" dirty="0" smtClean="0"/>
          </a:p>
          <a:p>
            <a:pPr marL="0" indent="0">
              <a:buNone/>
            </a:pPr>
            <a:r>
              <a:rPr lang="en-GB" sz="2600" b="1" dirty="0" smtClean="0"/>
              <a:t>2.  Complexity of the national landscape </a:t>
            </a:r>
          </a:p>
          <a:p>
            <a:endParaRPr lang="en-GB" sz="2600" dirty="0" smtClean="0"/>
          </a:p>
          <a:p>
            <a:pPr marL="0" indent="0">
              <a:buNone/>
            </a:pPr>
            <a:r>
              <a:rPr lang="en-GB" sz="2600" dirty="0" smtClean="0"/>
              <a:t>The complexity of the national landscape and relationship between key policy or legislative strands make it difficult for local partnerships to coordinate a strategic approach to community safety.</a:t>
            </a:r>
            <a:endParaRPr lang="en-GB" sz="2400" dirty="0" smtClean="0"/>
          </a:p>
          <a:p>
            <a:endParaRPr lang="en-GB" sz="2400" dirty="0"/>
          </a:p>
        </p:txBody>
      </p:sp>
      <p:pic>
        <p:nvPicPr>
          <p:cNvPr id="1026" name="Picture 2" descr="cid:image001.png@01D03F95.A53C8BF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1" y="4869160"/>
            <a:ext cx="1463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3894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Key findings to date</a:t>
            </a:r>
            <a:endParaRPr lang="en-GB" b="1" dirty="0">
              <a:solidFill>
                <a:srgbClr val="0070C0"/>
              </a:solidFill>
            </a:endParaRPr>
          </a:p>
        </p:txBody>
      </p:sp>
      <p:sp>
        <p:nvSpPr>
          <p:cNvPr id="3" name="Content Placeholder 2"/>
          <p:cNvSpPr>
            <a:spLocks noGrp="1"/>
          </p:cNvSpPr>
          <p:nvPr>
            <p:ph idx="1"/>
          </p:nvPr>
        </p:nvSpPr>
        <p:spPr/>
        <p:txBody>
          <a:bodyPr>
            <a:normAutofit/>
          </a:bodyPr>
          <a:lstStyle/>
          <a:p>
            <a:endParaRPr lang="en-GB" sz="2400" dirty="0" smtClean="0"/>
          </a:p>
          <a:p>
            <a:pPr marL="0" indent="0">
              <a:buNone/>
            </a:pPr>
            <a:r>
              <a:rPr lang="en-GB" sz="2400" b="1" dirty="0" smtClean="0"/>
              <a:t>3. Local Outcome Improvement Plans (</a:t>
            </a:r>
            <a:r>
              <a:rPr lang="en-GB" sz="2400" b="1" dirty="0" err="1" smtClean="0"/>
              <a:t>LOIPs</a:t>
            </a:r>
            <a:r>
              <a:rPr lang="en-GB" sz="2400" b="1" dirty="0" smtClean="0"/>
              <a:t>) and locality plans</a:t>
            </a:r>
          </a:p>
          <a:p>
            <a:endParaRPr lang="en-GB" sz="2400" dirty="0" smtClean="0"/>
          </a:p>
          <a:p>
            <a:pPr marL="0" indent="0">
              <a:buNone/>
            </a:pPr>
            <a:r>
              <a:rPr lang="en-GB" sz="2400" dirty="0" smtClean="0"/>
              <a:t>Single Outcome Agreements (</a:t>
            </a:r>
            <a:r>
              <a:rPr lang="en-GB" sz="2400" dirty="0" err="1" smtClean="0"/>
              <a:t>SOAs</a:t>
            </a:r>
            <a:r>
              <a:rPr lang="en-GB" sz="2400" dirty="0" smtClean="0"/>
              <a:t>) -  Community Safety was generally a key theme/priority.   </a:t>
            </a:r>
          </a:p>
          <a:p>
            <a:pPr marL="0" indent="0">
              <a:buNone/>
            </a:pPr>
            <a:r>
              <a:rPr lang="en-GB" sz="2400" dirty="0" smtClean="0"/>
              <a:t>The move to </a:t>
            </a:r>
            <a:r>
              <a:rPr lang="en-GB" sz="2400" dirty="0" err="1" smtClean="0"/>
              <a:t>LOIPs</a:t>
            </a:r>
            <a:r>
              <a:rPr lang="en-GB" sz="2400" dirty="0" smtClean="0"/>
              <a:t> has focused local partnerships to hone their vision and focus, based on agreed local priorities.  ‘Creating safer communities’ or Community Safety, in many </a:t>
            </a:r>
            <a:r>
              <a:rPr lang="en-GB" sz="2400" dirty="0" err="1" smtClean="0"/>
              <a:t>LOIPs</a:t>
            </a:r>
            <a:r>
              <a:rPr lang="en-GB" sz="2400" dirty="0" smtClean="0"/>
              <a:t>, does not explicitly exist.  </a:t>
            </a:r>
          </a:p>
          <a:p>
            <a:endParaRPr lang="en-GB" sz="2400" dirty="0" smtClean="0"/>
          </a:p>
          <a:p>
            <a:endParaRPr lang="en-GB" sz="2400" dirty="0"/>
          </a:p>
        </p:txBody>
      </p:sp>
      <p:pic>
        <p:nvPicPr>
          <p:cNvPr id="1026" name="Picture 2" descr="cid:image001.png@01D03F95.A53C8BF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1" y="4869160"/>
            <a:ext cx="1463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24382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fontScale="62500" lnSpcReduction="20000"/>
          </a:bodyPr>
          <a:lstStyle/>
          <a:p>
            <a:endParaRPr lang="en-GB" sz="2900" dirty="0" smtClean="0"/>
          </a:p>
          <a:p>
            <a:pPr marL="0" indent="0">
              <a:buNone/>
            </a:pPr>
            <a:r>
              <a:rPr lang="en-GB" sz="2900" dirty="0"/>
              <a:t>This change in strategic prioritisation has led to a number of local changes;</a:t>
            </a:r>
          </a:p>
          <a:p>
            <a:endParaRPr lang="en-GB" sz="2900" dirty="0"/>
          </a:p>
          <a:p>
            <a:pPr marL="0" indent="0">
              <a:buNone/>
            </a:pPr>
            <a:r>
              <a:rPr lang="en-GB" sz="2900" dirty="0"/>
              <a:t>(i) </a:t>
            </a:r>
            <a:r>
              <a:rPr lang="en-GB" sz="2900" dirty="0" err="1"/>
              <a:t>CSPs</a:t>
            </a:r>
            <a:r>
              <a:rPr lang="en-GB" sz="2900" dirty="0"/>
              <a:t> have reconfigured to become ‘operational and tactical’ partnerships with no elected member representation;</a:t>
            </a:r>
          </a:p>
          <a:p>
            <a:pPr marL="0" indent="0">
              <a:buNone/>
            </a:pPr>
            <a:r>
              <a:rPr lang="en-GB" sz="2900" dirty="0"/>
              <a:t> </a:t>
            </a:r>
          </a:p>
          <a:p>
            <a:pPr marL="0" indent="0">
              <a:buNone/>
            </a:pPr>
            <a:r>
              <a:rPr lang="en-GB" sz="2900" dirty="0"/>
              <a:t>(ii) </a:t>
            </a:r>
            <a:r>
              <a:rPr lang="en-GB" sz="2900" dirty="0" err="1"/>
              <a:t>CSPs</a:t>
            </a:r>
            <a:r>
              <a:rPr lang="en-GB" sz="2900" dirty="0"/>
              <a:t> are balancing the delivery of services to all citizens alongside a real shift of focus to diverting resources within designated localities (within the context of reducing resources);</a:t>
            </a:r>
          </a:p>
          <a:p>
            <a:pPr marL="0" indent="0">
              <a:buNone/>
            </a:pPr>
            <a:r>
              <a:rPr lang="en-GB" sz="2900" dirty="0"/>
              <a:t> </a:t>
            </a:r>
          </a:p>
          <a:p>
            <a:pPr marL="0" indent="0">
              <a:buNone/>
            </a:pPr>
            <a:r>
              <a:rPr lang="en-GB" sz="2900" dirty="0"/>
              <a:t>(iii) Relationships with those who previously did not sit on a ‘traditional’ </a:t>
            </a:r>
            <a:r>
              <a:rPr lang="en-GB" sz="2900" dirty="0" err="1"/>
              <a:t>CSP</a:t>
            </a:r>
            <a:r>
              <a:rPr lang="en-GB" sz="2900" dirty="0"/>
              <a:t> e.g. adult social work services, wider NHS partners (e.g. GPs) is still proving challenging in some areas.</a:t>
            </a:r>
          </a:p>
          <a:p>
            <a:pPr marL="0" indent="0">
              <a:buNone/>
            </a:pPr>
            <a:r>
              <a:rPr lang="en-GB" sz="2900" dirty="0"/>
              <a:t> </a:t>
            </a:r>
          </a:p>
          <a:p>
            <a:pPr marL="0" indent="0">
              <a:buNone/>
            </a:pPr>
            <a:r>
              <a:rPr lang="en-GB" sz="2900" dirty="0"/>
              <a:t>(iv) Strategic assessments previously carried out by/for Community Safety partnerships are being carried out for the wider community planning partnership.  Solely community safety assessments are less common and often focused on specific localities. </a:t>
            </a:r>
          </a:p>
          <a:p>
            <a:pPr marL="0" indent="0">
              <a:buNone/>
            </a:pPr>
            <a:r>
              <a:rPr lang="en-GB" sz="2900" dirty="0"/>
              <a:t> </a:t>
            </a:r>
          </a:p>
          <a:p>
            <a:pPr marL="0" indent="0">
              <a:buNone/>
            </a:pPr>
            <a:r>
              <a:rPr lang="en-GB" sz="2900" dirty="0"/>
              <a:t>(v) Local authorities are considering staffing roles.  There has been some initial moves, in some areas, to ‘communities’ officers rather than sector specific officers.  This appears to be the direction of travel and will likely continue.   </a:t>
            </a:r>
          </a:p>
          <a:p>
            <a:endParaRPr lang="en-GB" sz="2400" dirty="0" smtClean="0"/>
          </a:p>
          <a:p>
            <a:endParaRPr lang="en-GB" sz="2400" dirty="0" smtClean="0"/>
          </a:p>
          <a:p>
            <a:endParaRPr lang="en-GB" sz="2400" dirty="0" smtClean="0"/>
          </a:p>
          <a:p>
            <a:endParaRPr lang="en-GB" sz="2400" dirty="0"/>
          </a:p>
        </p:txBody>
      </p:sp>
      <p:pic>
        <p:nvPicPr>
          <p:cNvPr id="1026" name="Picture 2" descr="cid:image001.png@01D03F95.A53C8BF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1" y="4869160"/>
            <a:ext cx="1463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99631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Key findings to date</a:t>
            </a:r>
            <a:endParaRPr lang="en-GB" b="1" dirty="0">
              <a:solidFill>
                <a:srgbClr val="0070C0"/>
              </a:solidFill>
            </a:endParaRPr>
          </a:p>
        </p:txBody>
      </p:sp>
      <p:sp>
        <p:nvSpPr>
          <p:cNvPr id="3" name="Content Placeholder 2"/>
          <p:cNvSpPr>
            <a:spLocks noGrp="1"/>
          </p:cNvSpPr>
          <p:nvPr>
            <p:ph idx="1"/>
          </p:nvPr>
        </p:nvSpPr>
        <p:spPr/>
        <p:txBody>
          <a:bodyPr>
            <a:normAutofit lnSpcReduction="10000"/>
          </a:bodyPr>
          <a:lstStyle/>
          <a:p>
            <a:pPr marL="0" indent="0">
              <a:buNone/>
            </a:pPr>
            <a:endParaRPr lang="en-GB" sz="2400" dirty="0" smtClean="0"/>
          </a:p>
          <a:p>
            <a:pPr marL="0" indent="0">
              <a:buNone/>
            </a:pPr>
            <a:r>
              <a:rPr lang="en-GB" sz="2400" b="1" dirty="0"/>
              <a:t>4. (i) Prevention v statutory responsibilities </a:t>
            </a:r>
            <a:endParaRPr lang="en-GB" sz="2400" dirty="0"/>
          </a:p>
          <a:p>
            <a:pPr marL="0" indent="0">
              <a:buNone/>
            </a:pPr>
            <a:r>
              <a:rPr lang="en-GB" sz="2400" dirty="0"/>
              <a:t>C</a:t>
            </a:r>
            <a:r>
              <a:rPr lang="en-GB" sz="2400" dirty="0" smtClean="0"/>
              <a:t>lear </a:t>
            </a:r>
            <a:r>
              <a:rPr lang="en-GB" sz="2400" dirty="0"/>
              <a:t>prevention focus within partnerships however there was a view that wider organisational partner </a:t>
            </a:r>
            <a:r>
              <a:rPr lang="en-GB" sz="2400" dirty="0" err="1"/>
              <a:t>KPIs</a:t>
            </a:r>
            <a:r>
              <a:rPr lang="en-GB" sz="2400" dirty="0"/>
              <a:t>/performance measures impact on the ability to further drive forward preventative work.  </a:t>
            </a:r>
            <a:endParaRPr lang="en-GB" sz="2400" dirty="0" smtClean="0"/>
          </a:p>
          <a:p>
            <a:pPr marL="0" indent="0">
              <a:buNone/>
            </a:pPr>
            <a:endParaRPr lang="en-GB" sz="2400" dirty="0"/>
          </a:p>
          <a:p>
            <a:pPr marL="0" indent="0">
              <a:buNone/>
            </a:pPr>
            <a:r>
              <a:rPr lang="en-GB" sz="2400" b="1" dirty="0"/>
              <a:t>4. (ii) Evidence base and evaluation to deliver prevention activity</a:t>
            </a:r>
            <a:endParaRPr lang="en-GB" sz="2400" dirty="0"/>
          </a:p>
          <a:p>
            <a:pPr marL="0" indent="0">
              <a:buNone/>
            </a:pPr>
            <a:r>
              <a:rPr lang="en-GB" sz="2400" dirty="0" smtClean="0"/>
              <a:t>Although </a:t>
            </a:r>
            <a:r>
              <a:rPr lang="en-GB" sz="2400" dirty="0"/>
              <a:t>there is evidence to support the preventative work of community safety initiatives</a:t>
            </a:r>
            <a:r>
              <a:rPr lang="en-GB" sz="2400" dirty="0" smtClean="0"/>
              <a:t>, - still no fundamental ,                          </a:t>
            </a:r>
          </a:p>
          <a:p>
            <a:pPr marL="0" indent="0">
              <a:buNone/>
            </a:pPr>
            <a:r>
              <a:rPr lang="en-GB" sz="2400" dirty="0"/>
              <a:t>r</a:t>
            </a:r>
            <a:r>
              <a:rPr lang="en-GB" sz="2400" dirty="0" smtClean="0"/>
              <a:t>eal shift </a:t>
            </a:r>
            <a:r>
              <a:rPr lang="en-GB" sz="2400" dirty="0"/>
              <a:t>in resources to support further </a:t>
            </a:r>
            <a:r>
              <a:rPr lang="en-GB" sz="2400" dirty="0" smtClean="0"/>
              <a:t>progress</a:t>
            </a:r>
            <a:endParaRPr lang="en-GB" sz="2400" dirty="0"/>
          </a:p>
        </p:txBody>
      </p:sp>
      <p:pic>
        <p:nvPicPr>
          <p:cNvPr id="1026" name="Picture 2" descr="cid:image001.png@01D03F95.A53C8BF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1" y="4869160"/>
            <a:ext cx="1463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53694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Key findings to date</a:t>
            </a:r>
            <a:endParaRPr lang="en-GB" b="1" dirty="0">
              <a:solidFill>
                <a:srgbClr val="0070C0"/>
              </a:solidFill>
            </a:endParaRPr>
          </a:p>
        </p:txBody>
      </p:sp>
      <p:sp>
        <p:nvSpPr>
          <p:cNvPr id="3" name="Content Placeholder 2"/>
          <p:cNvSpPr>
            <a:spLocks noGrp="1"/>
          </p:cNvSpPr>
          <p:nvPr>
            <p:ph idx="1"/>
          </p:nvPr>
        </p:nvSpPr>
        <p:spPr/>
        <p:txBody>
          <a:bodyPr>
            <a:normAutofit/>
          </a:bodyPr>
          <a:lstStyle/>
          <a:p>
            <a:endParaRPr lang="en-GB" sz="2400" dirty="0" smtClean="0"/>
          </a:p>
          <a:p>
            <a:pPr marL="0" indent="0">
              <a:buNone/>
            </a:pPr>
            <a:r>
              <a:rPr lang="en-GB" sz="2400" b="1" dirty="0"/>
              <a:t>5. Structures</a:t>
            </a:r>
            <a:endParaRPr lang="en-GB" sz="2400" dirty="0"/>
          </a:p>
          <a:p>
            <a:pPr marL="0" indent="0">
              <a:buNone/>
            </a:pPr>
            <a:endParaRPr lang="en-GB" sz="2400" dirty="0"/>
          </a:p>
          <a:p>
            <a:pPr marL="0" indent="0">
              <a:buNone/>
            </a:pPr>
            <a:r>
              <a:rPr lang="en-GB" sz="2400" dirty="0" smtClean="0"/>
              <a:t>No </a:t>
            </a:r>
            <a:r>
              <a:rPr lang="en-GB" sz="2400" dirty="0"/>
              <a:t>structural option that appeared to be ‘the most effective’ </a:t>
            </a:r>
            <a:endParaRPr lang="en-GB" sz="2400" dirty="0" smtClean="0"/>
          </a:p>
          <a:p>
            <a:pPr marL="0" indent="0">
              <a:buNone/>
            </a:pPr>
            <a:endParaRPr lang="en-GB" sz="2400" dirty="0"/>
          </a:p>
          <a:p>
            <a:pPr marL="0" indent="0">
              <a:buNone/>
            </a:pPr>
            <a:r>
              <a:rPr lang="en-GB" sz="2400" dirty="0" smtClean="0"/>
              <a:t>Structures support </a:t>
            </a:r>
            <a:r>
              <a:rPr lang="en-GB" sz="2400" dirty="0"/>
              <a:t>delivery and </a:t>
            </a:r>
            <a:r>
              <a:rPr lang="en-GB" sz="2400" dirty="0" smtClean="0"/>
              <a:t>bring </a:t>
            </a:r>
            <a:r>
              <a:rPr lang="en-GB" sz="2400" dirty="0"/>
              <a:t>people together, however real outcomes </a:t>
            </a:r>
            <a:r>
              <a:rPr lang="en-GB" sz="2400" dirty="0" smtClean="0"/>
              <a:t>are </a:t>
            </a:r>
            <a:r>
              <a:rPr lang="en-GB" sz="2400" dirty="0"/>
              <a:t>delivered when key partners agreed shared priorities, </a:t>
            </a:r>
            <a:r>
              <a:rPr lang="en-GB" sz="2400" dirty="0" smtClean="0"/>
              <a:t>drive </a:t>
            </a:r>
            <a:r>
              <a:rPr lang="en-GB" sz="2400" dirty="0"/>
              <a:t>the agenda forward by working in </a:t>
            </a:r>
            <a:endParaRPr lang="en-GB" sz="2400" dirty="0" smtClean="0"/>
          </a:p>
          <a:p>
            <a:pPr marL="0" indent="0">
              <a:buNone/>
            </a:pPr>
            <a:r>
              <a:rPr lang="en-GB" sz="2400" dirty="0" smtClean="0"/>
              <a:t>collaboration </a:t>
            </a:r>
            <a:r>
              <a:rPr lang="en-GB" sz="2400" dirty="0"/>
              <a:t>with </a:t>
            </a:r>
            <a:r>
              <a:rPr lang="en-GB" sz="2400" dirty="0" smtClean="0"/>
              <a:t>communities.  </a:t>
            </a:r>
            <a:endParaRPr lang="en-GB" sz="2400" dirty="0"/>
          </a:p>
          <a:p>
            <a:endParaRPr lang="en-GB" sz="2400" dirty="0" smtClean="0"/>
          </a:p>
          <a:p>
            <a:endParaRPr lang="en-GB" sz="2400" dirty="0" smtClean="0"/>
          </a:p>
          <a:p>
            <a:endParaRPr lang="en-GB" sz="2400" dirty="0" smtClean="0"/>
          </a:p>
          <a:p>
            <a:endParaRPr lang="en-GB" sz="2400" dirty="0"/>
          </a:p>
        </p:txBody>
      </p:sp>
      <p:pic>
        <p:nvPicPr>
          <p:cNvPr id="1026" name="Picture 2" descr="cid:image001.png@01D03F95.A53C8BF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1" y="4869160"/>
            <a:ext cx="1463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06446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Key findings to date</a:t>
            </a:r>
            <a:endParaRPr lang="en-GB" b="1" dirty="0">
              <a:solidFill>
                <a:srgbClr val="0070C0"/>
              </a:solidFill>
            </a:endParaRPr>
          </a:p>
        </p:txBody>
      </p:sp>
      <p:sp>
        <p:nvSpPr>
          <p:cNvPr id="3" name="Content Placeholder 2"/>
          <p:cNvSpPr>
            <a:spLocks noGrp="1"/>
          </p:cNvSpPr>
          <p:nvPr>
            <p:ph idx="1"/>
          </p:nvPr>
        </p:nvSpPr>
        <p:spPr/>
        <p:txBody>
          <a:bodyPr>
            <a:normAutofit/>
          </a:bodyPr>
          <a:lstStyle/>
          <a:p>
            <a:pPr marL="0" indent="0">
              <a:buNone/>
            </a:pPr>
            <a:r>
              <a:rPr lang="en-GB" sz="2800" b="1" dirty="0" smtClean="0"/>
              <a:t>6. Community Justice </a:t>
            </a:r>
          </a:p>
          <a:p>
            <a:endParaRPr lang="en-GB" sz="2800" dirty="0" smtClean="0"/>
          </a:p>
          <a:p>
            <a:pPr marL="0" indent="0">
              <a:buNone/>
            </a:pPr>
            <a:r>
              <a:rPr lang="en-GB" sz="2800" dirty="0" smtClean="0"/>
              <a:t>In many areas the </a:t>
            </a:r>
            <a:r>
              <a:rPr lang="en-GB" sz="2800" dirty="0" err="1" smtClean="0"/>
              <a:t>CSP</a:t>
            </a:r>
            <a:r>
              <a:rPr lang="en-GB" sz="2800" dirty="0" smtClean="0"/>
              <a:t> has merged (or will in the near future) with recently established Community Justice Partnerships</a:t>
            </a:r>
          </a:p>
          <a:p>
            <a:endParaRPr lang="en-GB" sz="2400" dirty="0" smtClean="0"/>
          </a:p>
          <a:p>
            <a:endParaRPr lang="en-GB" sz="2400" dirty="0"/>
          </a:p>
        </p:txBody>
      </p:sp>
      <p:pic>
        <p:nvPicPr>
          <p:cNvPr id="1026" name="Picture 2" descr="cid:image001.png@01D03F95.A53C8BF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1" y="4869160"/>
            <a:ext cx="14636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96410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580</Words>
  <Application>Microsoft Office PowerPoint</Application>
  <PresentationFormat>On-screen Show (4:3)</PresentationFormat>
  <Paragraphs>137</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Building Safer Communities</vt:lpstr>
      <vt:lpstr>Key discussion points</vt:lpstr>
      <vt:lpstr>Key findings to date</vt:lpstr>
      <vt:lpstr>Key findings to date</vt:lpstr>
      <vt:lpstr>Key findings to date</vt:lpstr>
      <vt:lpstr>PowerPoint Presentation</vt:lpstr>
      <vt:lpstr>Key findings to date</vt:lpstr>
      <vt:lpstr>Key findings to date</vt:lpstr>
      <vt:lpstr>Key findings to date</vt:lpstr>
      <vt:lpstr>Key findings to date</vt:lpstr>
      <vt:lpstr>Key findings to date</vt:lpstr>
      <vt:lpstr>Today’s discussion</vt:lpstr>
      <vt:lpstr>PowerPoint Presentation</vt:lpstr>
    </vt:vector>
  </TitlesOfParts>
  <Company>Scottish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Safer Communities</dc:title>
  <dc:creator>z611828</dc:creator>
  <cp:lastModifiedBy>David Barbour</cp:lastModifiedBy>
  <cp:revision>10</cp:revision>
  <dcterms:created xsi:type="dcterms:W3CDTF">2017-08-18T07:36:06Z</dcterms:created>
  <dcterms:modified xsi:type="dcterms:W3CDTF">2017-08-31T13:47:56Z</dcterms:modified>
</cp:coreProperties>
</file>