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7" r:id="rId2"/>
    <p:sldId id="280" r:id="rId3"/>
    <p:sldId id="272" r:id="rId4"/>
    <p:sldId id="266" r:id="rId5"/>
    <p:sldId id="275" r:id="rId6"/>
    <p:sldId id="273" r:id="rId7"/>
    <p:sldId id="282" r:id="rId8"/>
    <p:sldId id="283" r:id="rId9"/>
    <p:sldId id="281" r:id="rId10"/>
    <p:sldId id="269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342" autoAdjust="0"/>
  </p:normalViewPr>
  <p:slideViewPr>
    <p:cSldViewPr>
      <p:cViewPr>
        <p:scale>
          <a:sx n="68" d="100"/>
          <a:sy n="68" d="100"/>
        </p:scale>
        <p:origin x="-14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21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3192CC-6972-4AFE-B2C1-A2E9DE9A15E3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5C2AE89-5663-4C60-ABC5-EB7714DDD9E4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Connected Communities Division </a:t>
          </a:r>
          <a:endParaRPr lang="en-GB" dirty="0"/>
        </a:p>
      </dgm:t>
    </dgm:pt>
    <dgm:pt modelId="{6FB3F388-7EB2-417F-9B9C-DB822635F674}" type="parTrans" cxnId="{A0EAF5F8-B5C9-4A89-8712-B374508A6946}">
      <dgm:prSet/>
      <dgm:spPr/>
      <dgm:t>
        <a:bodyPr/>
        <a:lstStyle/>
        <a:p>
          <a:endParaRPr lang="en-GB"/>
        </a:p>
      </dgm:t>
    </dgm:pt>
    <dgm:pt modelId="{D24F77A8-C753-4456-A302-349F12171666}" type="sibTrans" cxnId="{A0EAF5F8-B5C9-4A89-8712-B374508A6946}">
      <dgm:prSet/>
      <dgm:spPr/>
      <dgm:t>
        <a:bodyPr/>
        <a:lstStyle/>
        <a:p>
          <a:endParaRPr lang="en-GB"/>
        </a:p>
      </dgm:t>
    </dgm:pt>
    <dgm:pt modelId="{39B060F2-AD84-437C-A803-7FBB67EFA376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Safeguarding and Vulnerability Team </a:t>
          </a:r>
          <a:endParaRPr lang="en-GB" dirty="0"/>
        </a:p>
      </dgm:t>
    </dgm:pt>
    <dgm:pt modelId="{A315C9DD-76F9-4278-AB53-89AD96E7AB1A}" type="parTrans" cxnId="{44E4CDD9-DD5B-4A3F-921C-497973F51A5C}">
      <dgm:prSet/>
      <dgm:spPr/>
      <dgm:t>
        <a:bodyPr/>
        <a:lstStyle/>
        <a:p>
          <a:endParaRPr lang="en-GB"/>
        </a:p>
      </dgm:t>
    </dgm:pt>
    <dgm:pt modelId="{ADE0E3C1-AD25-46E0-86B6-B23E5674B4F6}" type="sibTrans" cxnId="{44E4CDD9-DD5B-4A3F-921C-497973F51A5C}">
      <dgm:prSet/>
      <dgm:spPr/>
      <dgm:t>
        <a:bodyPr/>
        <a:lstStyle/>
        <a:p>
          <a:endParaRPr lang="en-GB"/>
        </a:p>
      </dgm:t>
    </dgm:pt>
    <dgm:pt modelId="{2D636182-89DA-4AD5-AB36-227CCC891AB4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Cohesive Communities Team</a:t>
          </a:r>
          <a:endParaRPr lang="en-GB" dirty="0"/>
        </a:p>
      </dgm:t>
    </dgm:pt>
    <dgm:pt modelId="{63BCF407-6E3E-44B3-9353-7D73022B38DC}" type="parTrans" cxnId="{BDDA8DC7-AB42-42CE-8AD8-A326FE518EA1}">
      <dgm:prSet/>
      <dgm:spPr/>
      <dgm:t>
        <a:bodyPr/>
        <a:lstStyle/>
        <a:p>
          <a:endParaRPr lang="en-GB"/>
        </a:p>
      </dgm:t>
    </dgm:pt>
    <dgm:pt modelId="{933DFF3B-523C-44BE-90DB-1C0994310CB7}" type="sibTrans" cxnId="{BDDA8DC7-AB42-42CE-8AD8-A326FE518EA1}">
      <dgm:prSet/>
      <dgm:spPr/>
      <dgm:t>
        <a:bodyPr/>
        <a:lstStyle/>
        <a:p>
          <a:endParaRPr lang="en-GB"/>
        </a:p>
      </dgm:t>
    </dgm:pt>
    <dgm:pt modelId="{A46A1B48-E9D3-4441-8C8F-64AEEB17F9CE}" type="pres">
      <dgm:prSet presAssocID="{333192CC-6972-4AFE-B2C1-A2E9DE9A15E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AFA93A43-FF9C-4C7A-A86A-AEF8A3DDA7BF}" type="pres">
      <dgm:prSet presAssocID="{45C2AE89-5663-4C60-ABC5-EB7714DDD9E4}" presName="hierRoot1" presStyleCnt="0">
        <dgm:presLayoutVars>
          <dgm:hierBranch val="init"/>
        </dgm:presLayoutVars>
      </dgm:prSet>
      <dgm:spPr/>
    </dgm:pt>
    <dgm:pt modelId="{A6F1DBFC-1879-43CE-9517-53CB50179904}" type="pres">
      <dgm:prSet presAssocID="{45C2AE89-5663-4C60-ABC5-EB7714DDD9E4}" presName="rootComposite1" presStyleCnt="0"/>
      <dgm:spPr/>
    </dgm:pt>
    <dgm:pt modelId="{75CF6CB4-D28D-4D30-9605-B1FD54F5CFF8}" type="pres">
      <dgm:prSet presAssocID="{45C2AE89-5663-4C60-ABC5-EB7714DDD9E4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en-GB"/>
        </a:p>
      </dgm:t>
    </dgm:pt>
    <dgm:pt modelId="{6AEB96DF-0950-4A31-8661-FBC2DB9EF206}" type="pres">
      <dgm:prSet presAssocID="{45C2AE89-5663-4C60-ABC5-EB7714DDD9E4}" presName="titleText1" presStyleLbl="fgAcc0" presStyleIdx="0" presStyleCnt="1" custFlipHor="1" custScaleX="3124" custScaleY="10836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9C3D51D8-2E41-4A4E-9E15-B61141209C87}" type="pres">
      <dgm:prSet presAssocID="{45C2AE89-5663-4C60-ABC5-EB7714DDD9E4}" presName="rootConnector1" presStyleLbl="node1" presStyleIdx="0" presStyleCnt="2"/>
      <dgm:spPr/>
      <dgm:t>
        <a:bodyPr/>
        <a:lstStyle/>
        <a:p>
          <a:endParaRPr lang="en-GB"/>
        </a:p>
      </dgm:t>
    </dgm:pt>
    <dgm:pt modelId="{D4DCFB0C-B485-4868-A6BE-8FA8D5566523}" type="pres">
      <dgm:prSet presAssocID="{45C2AE89-5663-4C60-ABC5-EB7714DDD9E4}" presName="hierChild2" presStyleCnt="0"/>
      <dgm:spPr/>
    </dgm:pt>
    <dgm:pt modelId="{1AFAE354-E418-40CD-9058-C69A7EA429D7}" type="pres">
      <dgm:prSet presAssocID="{A315C9DD-76F9-4278-AB53-89AD96E7AB1A}" presName="Name37" presStyleLbl="parChTrans1D2" presStyleIdx="0" presStyleCnt="2"/>
      <dgm:spPr/>
      <dgm:t>
        <a:bodyPr/>
        <a:lstStyle/>
        <a:p>
          <a:endParaRPr lang="en-GB"/>
        </a:p>
      </dgm:t>
    </dgm:pt>
    <dgm:pt modelId="{422B054E-40BC-4849-A874-39389D9DABBB}" type="pres">
      <dgm:prSet presAssocID="{39B060F2-AD84-437C-A803-7FBB67EFA376}" presName="hierRoot2" presStyleCnt="0">
        <dgm:presLayoutVars>
          <dgm:hierBranch val="init"/>
        </dgm:presLayoutVars>
      </dgm:prSet>
      <dgm:spPr/>
    </dgm:pt>
    <dgm:pt modelId="{905FEA75-CC2A-4D89-B76D-BE79FFA91B99}" type="pres">
      <dgm:prSet presAssocID="{39B060F2-AD84-437C-A803-7FBB67EFA376}" presName="rootComposite" presStyleCnt="0"/>
      <dgm:spPr/>
    </dgm:pt>
    <dgm:pt modelId="{49DCF97B-7114-40DF-84FE-682C8533C64D}" type="pres">
      <dgm:prSet presAssocID="{39B060F2-AD84-437C-A803-7FBB67EFA376}" presName="rootText" presStyleLbl="node1" presStyleIdx="0" presStyleCnt="2">
        <dgm:presLayoutVars>
          <dgm:chMax/>
          <dgm:chPref val="3"/>
        </dgm:presLayoutVars>
      </dgm:prSet>
      <dgm:spPr/>
      <dgm:t>
        <a:bodyPr/>
        <a:lstStyle/>
        <a:p>
          <a:endParaRPr lang="en-GB"/>
        </a:p>
      </dgm:t>
    </dgm:pt>
    <dgm:pt modelId="{1EFB5FCB-8256-4B08-89FF-3FED4D807D96}" type="pres">
      <dgm:prSet presAssocID="{39B060F2-AD84-437C-A803-7FBB67EFA376}" presName="titleText2" presStyleLbl="fgAcc1" presStyleIdx="0" presStyleCnt="2" custFlipVert="1" custScaleX="2423" custScaleY="26588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4F8C1AD0-30F0-48FA-A7D7-63D7705245EF}" type="pres">
      <dgm:prSet presAssocID="{39B060F2-AD84-437C-A803-7FBB67EFA376}" presName="rootConnector" presStyleLbl="node2" presStyleIdx="0" presStyleCnt="0"/>
      <dgm:spPr/>
      <dgm:t>
        <a:bodyPr/>
        <a:lstStyle/>
        <a:p>
          <a:endParaRPr lang="en-GB"/>
        </a:p>
      </dgm:t>
    </dgm:pt>
    <dgm:pt modelId="{C6047598-A309-4B76-BB4E-9192DBB8C905}" type="pres">
      <dgm:prSet presAssocID="{39B060F2-AD84-437C-A803-7FBB67EFA376}" presName="hierChild4" presStyleCnt="0"/>
      <dgm:spPr/>
    </dgm:pt>
    <dgm:pt modelId="{F918CF21-7F39-492F-A84C-D918C9501981}" type="pres">
      <dgm:prSet presAssocID="{39B060F2-AD84-437C-A803-7FBB67EFA376}" presName="hierChild5" presStyleCnt="0"/>
      <dgm:spPr/>
    </dgm:pt>
    <dgm:pt modelId="{8874E1D5-A0C6-4605-B980-2FB7107ADB16}" type="pres">
      <dgm:prSet presAssocID="{63BCF407-6E3E-44B3-9353-7D73022B38DC}" presName="Name37" presStyleLbl="parChTrans1D2" presStyleIdx="1" presStyleCnt="2"/>
      <dgm:spPr/>
      <dgm:t>
        <a:bodyPr/>
        <a:lstStyle/>
        <a:p>
          <a:endParaRPr lang="en-GB"/>
        </a:p>
      </dgm:t>
    </dgm:pt>
    <dgm:pt modelId="{EF386DD0-4F3A-4E72-8ABF-EBC97BD10591}" type="pres">
      <dgm:prSet presAssocID="{2D636182-89DA-4AD5-AB36-227CCC891AB4}" presName="hierRoot2" presStyleCnt="0">
        <dgm:presLayoutVars>
          <dgm:hierBranch val="init"/>
        </dgm:presLayoutVars>
      </dgm:prSet>
      <dgm:spPr/>
    </dgm:pt>
    <dgm:pt modelId="{3A831623-AF2E-44C9-9FE3-9F8B15FCF21B}" type="pres">
      <dgm:prSet presAssocID="{2D636182-89DA-4AD5-AB36-227CCC891AB4}" presName="rootComposite" presStyleCnt="0"/>
      <dgm:spPr/>
    </dgm:pt>
    <dgm:pt modelId="{F57BB254-9AF5-45CE-A8E3-18C5E8B38121}" type="pres">
      <dgm:prSet presAssocID="{2D636182-89DA-4AD5-AB36-227CCC891AB4}" presName="rootText" presStyleLbl="node1" presStyleIdx="1" presStyleCnt="2">
        <dgm:presLayoutVars>
          <dgm:chMax/>
          <dgm:chPref val="3"/>
        </dgm:presLayoutVars>
      </dgm:prSet>
      <dgm:spPr/>
      <dgm:t>
        <a:bodyPr/>
        <a:lstStyle/>
        <a:p>
          <a:endParaRPr lang="en-GB"/>
        </a:p>
      </dgm:t>
    </dgm:pt>
    <dgm:pt modelId="{D2B6CC43-76DA-46D4-AE4B-A3D7E2FD2D4B}" type="pres">
      <dgm:prSet presAssocID="{2D636182-89DA-4AD5-AB36-227CCC891AB4}" presName="titleText2" presStyleLbl="fgAcc1" presStyleIdx="1" presStyleCnt="2" custFlipVert="1" custScaleX="1994" custScaleY="10396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E157F4BC-036E-4EA6-8994-9217A5594CD3}" type="pres">
      <dgm:prSet presAssocID="{2D636182-89DA-4AD5-AB36-227CCC891AB4}" presName="rootConnector" presStyleLbl="node2" presStyleIdx="0" presStyleCnt="0"/>
      <dgm:spPr/>
      <dgm:t>
        <a:bodyPr/>
        <a:lstStyle/>
        <a:p>
          <a:endParaRPr lang="en-GB"/>
        </a:p>
      </dgm:t>
    </dgm:pt>
    <dgm:pt modelId="{4001375F-4246-4639-8C72-654D1E5717EF}" type="pres">
      <dgm:prSet presAssocID="{2D636182-89DA-4AD5-AB36-227CCC891AB4}" presName="hierChild4" presStyleCnt="0"/>
      <dgm:spPr/>
    </dgm:pt>
    <dgm:pt modelId="{2CBB5002-6F1C-4990-B3E3-6473BC149F1C}" type="pres">
      <dgm:prSet presAssocID="{2D636182-89DA-4AD5-AB36-227CCC891AB4}" presName="hierChild5" presStyleCnt="0"/>
      <dgm:spPr/>
    </dgm:pt>
    <dgm:pt modelId="{09CED573-488C-405D-9E85-BCBF8A92BDBD}" type="pres">
      <dgm:prSet presAssocID="{45C2AE89-5663-4C60-ABC5-EB7714DDD9E4}" presName="hierChild3" presStyleCnt="0"/>
      <dgm:spPr/>
    </dgm:pt>
  </dgm:ptLst>
  <dgm:cxnLst>
    <dgm:cxn modelId="{56154F4C-4E7A-407E-8757-1D31C1BE80FA}" type="presOf" srcId="{D24F77A8-C753-4456-A302-349F12171666}" destId="{6AEB96DF-0950-4A31-8661-FBC2DB9EF206}" srcOrd="0" destOrd="0" presId="urn:microsoft.com/office/officeart/2008/layout/NameandTitleOrganizationalChart"/>
    <dgm:cxn modelId="{90536EED-65C5-4697-8ED1-D9007F0EB638}" type="presOf" srcId="{45C2AE89-5663-4C60-ABC5-EB7714DDD9E4}" destId="{9C3D51D8-2E41-4A4E-9E15-B61141209C87}" srcOrd="1" destOrd="0" presId="urn:microsoft.com/office/officeart/2008/layout/NameandTitleOrganizationalChart"/>
    <dgm:cxn modelId="{2A3D560E-1446-4019-A694-B9870C61F468}" type="presOf" srcId="{63BCF407-6E3E-44B3-9353-7D73022B38DC}" destId="{8874E1D5-A0C6-4605-B980-2FB7107ADB16}" srcOrd="0" destOrd="0" presId="urn:microsoft.com/office/officeart/2008/layout/NameandTitleOrganizationalChart"/>
    <dgm:cxn modelId="{14DB63BD-CF72-40C1-9A74-279E706E411F}" type="presOf" srcId="{39B060F2-AD84-437C-A803-7FBB67EFA376}" destId="{4F8C1AD0-30F0-48FA-A7D7-63D7705245EF}" srcOrd="1" destOrd="0" presId="urn:microsoft.com/office/officeart/2008/layout/NameandTitleOrganizationalChart"/>
    <dgm:cxn modelId="{CDB84BB6-2856-499F-B54A-137A7C502639}" type="presOf" srcId="{933DFF3B-523C-44BE-90DB-1C0994310CB7}" destId="{D2B6CC43-76DA-46D4-AE4B-A3D7E2FD2D4B}" srcOrd="0" destOrd="0" presId="urn:microsoft.com/office/officeart/2008/layout/NameandTitleOrganizationalChart"/>
    <dgm:cxn modelId="{0F6CC012-B5D6-49BD-851A-976069096A37}" type="presOf" srcId="{2D636182-89DA-4AD5-AB36-227CCC891AB4}" destId="{E157F4BC-036E-4EA6-8994-9217A5594CD3}" srcOrd="1" destOrd="0" presId="urn:microsoft.com/office/officeart/2008/layout/NameandTitleOrganizationalChart"/>
    <dgm:cxn modelId="{44E4CDD9-DD5B-4A3F-921C-497973F51A5C}" srcId="{45C2AE89-5663-4C60-ABC5-EB7714DDD9E4}" destId="{39B060F2-AD84-437C-A803-7FBB67EFA376}" srcOrd="0" destOrd="0" parTransId="{A315C9DD-76F9-4278-AB53-89AD96E7AB1A}" sibTransId="{ADE0E3C1-AD25-46E0-86B6-B23E5674B4F6}"/>
    <dgm:cxn modelId="{023B4906-625D-4901-BC36-3A18EC2F46BF}" type="presOf" srcId="{A315C9DD-76F9-4278-AB53-89AD96E7AB1A}" destId="{1AFAE354-E418-40CD-9058-C69A7EA429D7}" srcOrd="0" destOrd="0" presId="urn:microsoft.com/office/officeart/2008/layout/NameandTitleOrganizationalChart"/>
    <dgm:cxn modelId="{A0EAF5F8-B5C9-4A89-8712-B374508A6946}" srcId="{333192CC-6972-4AFE-B2C1-A2E9DE9A15E3}" destId="{45C2AE89-5663-4C60-ABC5-EB7714DDD9E4}" srcOrd="0" destOrd="0" parTransId="{6FB3F388-7EB2-417F-9B9C-DB822635F674}" sibTransId="{D24F77A8-C753-4456-A302-349F12171666}"/>
    <dgm:cxn modelId="{56C5237A-5D44-4298-9C06-B5450B84A165}" type="presOf" srcId="{45C2AE89-5663-4C60-ABC5-EB7714DDD9E4}" destId="{75CF6CB4-D28D-4D30-9605-B1FD54F5CFF8}" srcOrd="0" destOrd="0" presId="urn:microsoft.com/office/officeart/2008/layout/NameandTitleOrganizationalChart"/>
    <dgm:cxn modelId="{DE903A8F-67E8-4A26-A24D-22D491F68522}" type="presOf" srcId="{ADE0E3C1-AD25-46E0-86B6-B23E5674B4F6}" destId="{1EFB5FCB-8256-4B08-89FF-3FED4D807D96}" srcOrd="0" destOrd="0" presId="urn:microsoft.com/office/officeart/2008/layout/NameandTitleOrganizationalChart"/>
    <dgm:cxn modelId="{549258F9-B624-41DE-8172-A18222DAD64D}" type="presOf" srcId="{333192CC-6972-4AFE-B2C1-A2E9DE9A15E3}" destId="{A46A1B48-E9D3-4441-8C8F-64AEEB17F9CE}" srcOrd="0" destOrd="0" presId="urn:microsoft.com/office/officeart/2008/layout/NameandTitleOrganizationalChart"/>
    <dgm:cxn modelId="{2383A228-B3EB-4EA5-8083-BFB54DDAD7F7}" type="presOf" srcId="{39B060F2-AD84-437C-A803-7FBB67EFA376}" destId="{49DCF97B-7114-40DF-84FE-682C8533C64D}" srcOrd="0" destOrd="0" presId="urn:microsoft.com/office/officeart/2008/layout/NameandTitleOrganizationalChart"/>
    <dgm:cxn modelId="{BDDA8DC7-AB42-42CE-8AD8-A326FE518EA1}" srcId="{45C2AE89-5663-4C60-ABC5-EB7714DDD9E4}" destId="{2D636182-89DA-4AD5-AB36-227CCC891AB4}" srcOrd="1" destOrd="0" parTransId="{63BCF407-6E3E-44B3-9353-7D73022B38DC}" sibTransId="{933DFF3B-523C-44BE-90DB-1C0994310CB7}"/>
    <dgm:cxn modelId="{77BCDCFB-4153-4B29-A53E-BAAC68749E80}" type="presOf" srcId="{2D636182-89DA-4AD5-AB36-227CCC891AB4}" destId="{F57BB254-9AF5-45CE-A8E3-18C5E8B38121}" srcOrd="0" destOrd="0" presId="urn:microsoft.com/office/officeart/2008/layout/NameandTitleOrganizationalChart"/>
    <dgm:cxn modelId="{374AF6A9-B436-4B25-9E17-15518AA8E7CC}" type="presParOf" srcId="{A46A1B48-E9D3-4441-8C8F-64AEEB17F9CE}" destId="{AFA93A43-FF9C-4C7A-A86A-AEF8A3DDA7BF}" srcOrd="0" destOrd="0" presId="urn:microsoft.com/office/officeart/2008/layout/NameandTitleOrganizationalChart"/>
    <dgm:cxn modelId="{62B91B2A-8346-4A0E-A36B-F6998FB103A8}" type="presParOf" srcId="{AFA93A43-FF9C-4C7A-A86A-AEF8A3DDA7BF}" destId="{A6F1DBFC-1879-43CE-9517-53CB50179904}" srcOrd="0" destOrd="0" presId="urn:microsoft.com/office/officeart/2008/layout/NameandTitleOrganizationalChart"/>
    <dgm:cxn modelId="{F0101911-A11B-4ED6-88AE-402D62426879}" type="presParOf" srcId="{A6F1DBFC-1879-43CE-9517-53CB50179904}" destId="{75CF6CB4-D28D-4D30-9605-B1FD54F5CFF8}" srcOrd="0" destOrd="0" presId="urn:microsoft.com/office/officeart/2008/layout/NameandTitleOrganizationalChart"/>
    <dgm:cxn modelId="{B922F719-9D7A-4787-8829-319DAF6762E0}" type="presParOf" srcId="{A6F1DBFC-1879-43CE-9517-53CB50179904}" destId="{6AEB96DF-0950-4A31-8661-FBC2DB9EF206}" srcOrd="1" destOrd="0" presId="urn:microsoft.com/office/officeart/2008/layout/NameandTitleOrganizationalChart"/>
    <dgm:cxn modelId="{5F928CD0-1C1D-48ED-A067-E62F3182A8E0}" type="presParOf" srcId="{A6F1DBFC-1879-43CE-9517-53CB50179904}" destId="{9C3D51D8-2E41-4A4E-9E15-B61141209C87}" srcOrd="2" destOrd="0" presId="urn:microsoft.com/office/officeart/2008/layout/NameandTitleOrganizationalChart"/>
    <dgm:cxn modelId="{FC668DAC-E46C-42AF-916E-FB5CBF0A3437}" type="presParOf" srcId="{AFA93A43-FF9C-4C7A-A86A-AEF8A3DDA7BF}" destId="{D4DCFB0C-B485-4868-A6BE-8FA8D5566523}" srcOrd="1" destOrd="0" presId="urn:microsoft.com/office/officeart/2008/layout/NameandTitleOrganizationalChart"/>
    <dgm:cxn modelId="{6842169B-9AE2-4682-AC73-EF4EE4552A9F}" type="presParOf" srcId="{D4DCFB0C-B485-4868-A6BE-8FA8D5566523}" destId="{1AFAE354-E418-40CD-9058-C69A7EA429D7}" srcOrd="0" destOrd="0" presId="urn:microsoft.com/office/officeart/2008/layout/NameandTitleOrganizationalChart"/>
    <dgm:cxn modelId="{18012804-4D7E-454E-A789-CA85743B83C9}" type="presParOf" srcId="{D4DCFB0C-B485-4868-A6BE-8FA8D5566523}" destId="{422B054E-40BC-4849-A874-39389D9DABBB}" srcOrd="1" destOrd="0" presId="urn:microsoft.com/office/officeart/2008/layout/NameandTitleOrganizationalChart"/>
    <dgm:cxn modelId="{DD5B663E-6F59-4BFC-B088-04DC1076EF95}" type="presParOf" srcId="{422B054E-40BC-4849-A874-39389D9DABBB}" destId="{905FEA75-CC2A-4D89-B76D-BE79FFA91B99}" srcOrd="0" destOrd="0" presId="urn:microsoft.com/office/officeart/2008/layout/NameandTitleOrganizationalChart"/>
    <dgm:cxn modelId="{F73755BF-1D71-4C53-932E-82EDEB33E9FE}" type="presParOf" srcId="{905FEA75-CC2A-4D89-B76D-BE79FFA91B99}" destId="{49DCF97B-7114-40DF-84FE-682C8533C64D}" srcOrd="0" destOrd="0" presId="urn:microsoft.com/office/officeart/2008/layout/NameandTitleOrganizationalChart"/>
    <dgm:cxn modelId="{2F67F222-178F-4C92-ABE3-4AA608B6DECF}" type="presParOf" srcId="{905FEA75-CC2A-4D89-B76D-BE79FFA91B99}" destId="{1EFB5FCB-8256-4B08-89FF-3FED4D807D96}" srcOrd="1" destOrd="0" presId="urn:microsoft.com/office/officeart/2008/layout/NameandTitleOrganizationalChart"/>
    <dgm:cxn modelId="{409DE799-F886-4B33-83A8-7149E89E79FE}" type="presParOf" srcId="{905FEA75-CC2A-4D89-B76D-BE79FFA91B99}" destId="{4F8C1AD0-30F0-48FA-A7D7-63D7705245EF}" srcOrd="2" destOrd="0" presId="urn:microsoft.com/office/officeart/2008/layout/NameandTitleOrganizationalChart"/>
    <dgm:cxn modelId="{99E1775A-74C3-4CBE-8F7A-AF1D3A7B4C9A}" type="presParOf" srcId="{422B054E-40BC-4849-A874-39389D9DABBB}" destId="{C6047598-A309-4B76-BB4E-9192DBB8C905}" srcOrd="1" destOrd="0" presId="urn:microsoft.com/office/officeart/2008/layout/NameandTitleOrganizationalChart"/>
    <dgm:cxn modelId="{4960E941-06CA-4F6F-8014-2A318228F243}" type="presParOf" srcId="{422B054E-40BC-4849-A874-39389D9DABBB}" destId="{F918CF21-7F39-492F-A84C-D918C9501981}" srcOrd="2" destOrd="0" presId="urn:microsoft.com/office/officeart/2008/layout/NameandTitleOrganizationalChart"/>
    <dgm:cxn modelId="{B2E1DCC4-C80D-4998-AD5A-983CC7F03946}" type="presParOf" srcId="{D4DCFB0C-B485-4868-A6BE-8FA8D5566523}" destId="{8874E1D5-A0C6-4605-B980-2FB7107ADB16}" srcOrd="2" destOrd="0" presId="urn:microsoft.com/office/officeart/2008/layout/NameandTitleOrganizationalChart"/>
    <dgm:cxn modelId="{02F0F4FE-AE3C-4839-BFB6-1AB7210A5533}" type="presParOf" srcId="{D4DCFB0C-B485-4868-A6BE-8FA8D5566523}" destId="{EF386DD0-4F3A-4E72-8ABF-EBC97BD10591}" srcOrd="3" destOrd="0" presId="urn:microsoft.com/office/officeart/2008/layout/NameandTitleOrganizationalChart"/>
    <dgm:cxn modelId="{83E313FB-84FE-464D-A6B8-4EA348CEE8B9}" type="presParOf" srcId="{EF386DD0-4F3A-4E72-8ABF-EBC97BD10591}" destId="{3A831623-AF2E-44C9-9FE3-9F8B15FCF21B}" srcOrd="0" destOrd="0" presId="urn:microsoft.com/office/officeart/2008/layout/NameandTitleOrganizationalChart"/>
    <dgm:cxn modelId="{A98089D1-83D8-4BE9-A87F-2A5B90062038}" type="presParOf" srcId="{3A831623-AF2E-44C9-9FE3-9F8B15FCF21B}" destId="{F57BB254-9AF5-45CE-A8E3-18C5E8B38121}" srcOrd="0" destOrd="0" presId="urn:microsoft.com/office/officeart/2008/layout/NameandTitleOrganizationalChart"/>
    <dgm:cxn modelId="{A8842B7D-18AB-43F2-99D7-4ED8D4157ABA}" type="presParOf" srcId="{3A831623-AF2E-44C9-9FE3-9F8B15FCF21B}" destId="{D2B6CC43-76DA-46D4-AE4B-A3D7E2FD2D4B}" srcOrd="1" destOrd="0" presId="urn:microsoft.com/office/officeart/2008/layout/NameandTitleOrganizationalChart"/>
    <dgm:cxn modelId="{08D148F2-1969-466D-AC00-4C399DCCC147}" type="presParOf" srcId="{3A831623-AF2E-44C9-9FE3-9F8B15FCF21B}" destId="{E157F4BC-036E-4EA6-8994-9217A5594CD3}" srcOrd="2" destOrd="0" presId="urn:microsoft.com/office/officeart/2008/layout/NameandTitleOrganizationalChart"/>
    <dgm:cxn modelId="{20E2B196-4E14-4D28-875B-631A1295D23C}" type="presParOf" srcId="{EF386DD0-4F3A-4E72-8ABF-EBC97BD10591}" destId="{4001375F-4246-4639-8C72-654D1E5717EF}" srcOrd="1" destOrd="0" presId="urn:microsoft.com/office/officeart/2008/layout/NameandTitleOrganizationalChart"/>
    <dgm:cxn modelId="{EA7868FA-1540-4F51-A0F2-8675382D4E59}" type="presParOf" srcId="{EF386DD0-4F3A-4E72-8ABF-EBC97BD10591}" destId="{2CBB5002-6F1C-4990-B3E3-6473BC149F1C}" srcOrd="2" destOrd="0" presId="urn:microsoft.com/office/officeart/2008/layout/NameandTitleOrganizationalChart"/>
    <dgm:cxn modelId="{7FCA2B90-9F40-4E44-878B-FB31AE7A5243}" type="presParOf" srcId="{AFA93A43-FF9C-4C7A-A86A-AEF8A3DDA7BF}" destId="{09CED573-488C-405D-9E85-BCBF8A92BDBD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4E1D5-A0C6-4605-B980-2FB7107ADB16}">
      <dsp:nvSpPr>
        <dsp:cNvPr id="0" name=""/>
        <dsp:cNvSpPr/>
      </dsp:nvSpPr>
      <dsp:spPr>
        <a:xfrm>
          <a:off x="3492388" y="1906080"/>
          <a:ext cx="1895421" cy="737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849"/>
              </a:lnTo>
              <a:lnTo>
                <a:pt x="1895421" y="368849"/>
              </a:lnTo>
              <a:lnTo>
                <a:pt x="1895421" y="7376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FAE354-E418-40CD-9058-C69A7EA429D7}">
      <dsp:nvSpPr>
        <dsp:cNvPr id="0" name=""/>
        <dsp:cNvSpPr/>
      </dsp:nvSpPr>
      <dsp:spPr>
        <a:xfrm>
          <a:off x="1596966" y="1906080"/>
          <a:ext cx="1895421" cy="737698"/>
        </a:xfrm>
        <a:custGeom>
          <a:avLst/>
          <a:gdLst/>
          <a:ahLst/>
          <a:cxnLst/>
          <a:rect l="0" t="0" r="0" b="0"/>
          <a:pathLst>
            <a:path>
              <a:moveTo>
                <a:pt x="1895421" y="0"/>
              </a:moveTo>
              <a:lnTo>
                <a:pt x="1895421" y="368849"/>
              </a:lnTo>
              <a:lnTo>
                <a:pt x="0" y="368849"/>
              </a:lnTo>
              <a:lnTo>
                <a:pt x="0" y="7376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CF6CB4-D28D-4D30-9605-B1FD54F5CFF8}">
      <dsp:nvSpPr>
        <dsp:cNvPr id="0" name=""/>
        <dsp:cNvSpPr/>
      </dsp:nvSpPr>
      <dsp:spPr>
        <a:xfrm>
          <a:off x="1965815" y="325297"/>
          <a:ext cx="3053144" cy="1580783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23066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Connected Communities Division </a:t>
          </a:r>
          <a:endParaRPr lang="en-GB" sz="3200" kern="1200" dirty="0"/>
        </a:p>
      </dsp:txBody>
      <dsp:txXfrm>
        <a:off x="1965815" y="325297"/>
        <a:ext cx="3053144" cy="1580783"/>
      </dsp:txXfrm>
    </dsp:sp>
    <dsp:sp modelId="{6AEB96DF-0950-4A31-8661-FBC2DB9EF206}">
      <dsp:nvSpPr>
        <dsp:cNvPr id="0" name=""/>
        <dsp:cNvSpPr/>
      </dsp:nvSpPr>
      <dsp:spPr>
        <a:xfrm flipH="1">
          <a:off x="3907438" y="1789709"/>
          <a:ext cx="85842" cy="570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907438" y="1789709"/>
        <a:ext cx="85842" cy="57097"/>
      </dsp:txXfrm>
    </dsp:sp>
    <dsp:sp modelId="{49DCF97B-7114-40DF-84FE-682C8533C64D}">
      <dsp:nvSpPr>
        <dsp:cNvPr id="0" name=""/>
        <dsp:cNvSpPr/>
      </dsp:nvSpPr>
      <dsp:spPr>
        <a:xfrm>
          <a:off x="70393" y="2643778"/>
          <a:ext cx="3053144" cy="1580783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23066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Safeguarding and Vulnerability Team </a:t>
          </a:r>
          <a:endParaRPr lang="en-GB" sz="3200" kern="1200" dirty="0"/>
        </a:p>
      </dsp:txBody>
      <dsp:txXfrm>
        <a:off x="70393" y="2643778"/>
        <a:ext cx="3053144" cy="1580783"/>
      </dsp:txXfrm>
    </dsp:sp>
    <dsp:sp modelId="{1EFB5FCB-8256-4B08-89FF-3FED4D807D96}">
      <dsp:nvSpPr>
        <dsp:cNvPr id="0" name=""/>
        <dsp:cNvSpPr/>
      </dsp:nvSpPr>
      <dsp:spPr>
        <a:xfrm flipV="1">
          <a:off x="2021647" y="4066690"/>
          <a:ext cx="66579" cy="1400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10800000">
        <a:off x="2021647" y="4066690"/>
        <a:ext cx="66579" cy="140099"/>
      </dsp:txXfrm>
    </dsp:sp>
    <dsp:sp modelId="{F57BB254-9AF5-45CE-A8E3-18C5E8B38121}">
      <dsp:nvSpPr>
        <dsp:cNvPr id="0" name=""/>
        <dsp:cNvSpPr/>
      </dsp:nvSpPr>
      <dsp:spPr>
        <a:xfrm>
          <a:off x="3861237" y="2643778"/>
          <a:ext cx="3053144" cy="1580783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23066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Cohesive Communities Team</a:t>
          </a:r>
          <a:endParaRPr lang="en-GB" sz="3200" kern="1200" dirty="0"/>
        </a:p>
      </dsp:txBody>
      <dsp:txXfrm>
        <a:off x="3861237" y="2643778"/>
        <a:ext cx="3053144" cy="1580783"/>
      </dsp:txXfrm>
    </dsp:sp>
    <dsp:sp modelId="{D2B6CC43-76DA-46D4-AE4B-A3D7E2FD2D4B}">
      <dsp:nvSpPr>
        <dsp:cNvPr id="0" name=""/>
        <dsp:cNvSpPr/>
      </dsp:nvSpPr>
      <dsp:spPr>
        <a:xfrm flipV="1">
          <a:off x="5818385" y="4109350"/>
          <a:ext cx="54791" cy="547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5818385" y="4109350"/>
        <a:ext cx="54791" cy="54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93428-CD91-4A7D-9D95-364C3ED3ABAE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3D471-ED3F-4B44-A8CC-924495446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446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5350A-18AA-494C-8AF7-CF4B01E3FAFA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BE9DE-88D2-41EC-BC2F-03FD0EB295D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0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0A913E-EF1E-46B8-B6D8-41954C290188}" type="slidenum">
              <a:rPr lang="en-GB" smtClean="0">
                <a:solidFill>
                  <a:prstClr val="black"/>
                </a:solidFill>
              </a:rPr>
              <a:pPr eaLnBrk="1" hangingPunct="1"/>
              <a:t>1</a:t>
            </a:fld>
            <a:endParaRPr lang="en-GB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981D0-0390-4428-8716-DAD03E78F3F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532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981D0-0390-4428-8716-DAD03E78F3F9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12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6F548-FA23-4C36-802A-082391E61060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034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D4A5D-99D7-4456-9015-62F917AC7F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470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981D0-0390-4428-8716-DAD03E78F3F9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05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4049D0-720B-45F7-BBC5-97D99995A29A}" type="slidenum">
              <a:rPr lang="en-GB" smtClean="0">
                <a:solidFill>
                  <a:prstClr val="black"/>
                </a:solidFill>
              </a:rPr>
              <a:pPr eaLnBrk="1" hangingPunct="1"/>
              <a:t>10</a:t>
            </a:fld>
            <a:endParaRPr lang="en-GB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614A4-4E42-418A-BC43-604E020C1F9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16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6E63D-2A3C-4A0D-A9E7-DD1498A7B36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82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01540-A148-481D-A5EB-2D5AD7218BD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7F98A-26C5-4088-94EA-8DB26AC1F35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3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12323-1D53-4389-B08D-0C591FF2824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1989C-CE98-4855-B83D-AC73F029F8E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4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D55C1-D3D5-4371-BFE6-A6C7821F063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10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DC9D0-A98C-4464-ADFA-27BA4D402FB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8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12033-EBF8-4998-95CA-A185CEFE65D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5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E2225-65F3-4A3E-AF40-1E76A85A89A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2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B3D08-4A29-47ED-BECC-C5E8D04FE59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096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6B5B66-A89F-4F7B-A68D-1CD490C246A8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83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uk/url?sa=i&amp;rct=j&amp;q=&amp;esrc=s&amp;source=images&amp;cd=&amp;ved=0ahUKEwjRlaTz9p7TAhVMFMAKHZU4DdMQjRwIBw&amp;url=http://www.totalcommstraining.com/customised-training&amp;psig=AFQjCNGO0kSzUGPw1FwJfk4iw4l0MjGbBQ&amp;ust=1492086866013616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412875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Supporting the Delivery of Prevent in Scotland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12863" y="2719388"/>
            <a:ext cx="6400800" cy="1752600"/>
          </a:xfrm>
        </p:spPr>
        <p:txBody>
          <a:bodyPr/>
          <a:lstStyle/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Paul Wood 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SG Connected Communities Unit 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Paul.wood@scotland.gsi.gov.uk </a:t>
            </a:r>
          </a:p>
          <a:p>
            <a:pPr eaLnBrk="1" hangingPunct="1"/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8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endParaRPr lang="en-US" dirty="0" smtClean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 smtClean="0"/>
          </a:p>
          <a:p>
            <a:pPr marL="0" indent="0" algn="ctr">
              <a:buFontTx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7199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/>
          <a:lstStyle/>
          <a:p>
            <a:endParaRPr lang="en-GB" sz="1100" dirty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Prevent is not new </a:t>
            </a:r>
          </a:p>
          <a:p>
            <a:endParaRPr lang="en-GB" sz="2800" dirty="0" smtClean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Now completed Phase 5 of Delivery in Scotland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Aligned to existed Safeguarding Processes and Procedures </a:t>
            </a:r>
          </a:p>
          <a:p>
            <a:endParaRPr lang="en-GB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chemeClr val="bg1"/>
              </a:solidFill>
            </a:endParaRPr>
          </a:p>
          <a:p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07820"/>
            <a:ext cx="3744416" cy="4485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93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764704"/>
            <a:ext cx="867645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solidFill>
                  <a:schemeClr val="bg1"/>
                </a:solidFill>
              </a:rPr>
              <a:t>The role of Scottish Government </a:t>
            </a:r>
            <a:endParaRPr lang="en-GB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26204516"/>
              </p:ext>
            </p:extLst>
          </p:nvPr>
        </p:nvGraphicFramePr>
        <p:xfrm>
          <a:off x="1115616" y="1903476"/>
          <a:ext cx="6984776" cy="4549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557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</a:rPr>
              <a:t>2015 </a:t>
            </a:r>
            <a:r>
              <a:rPr lang="en-GB" sz="2400" dirty="0" err="1" smtClean="0">
                <a:solidFill>
                  <a:schemeClr val="bg1"/>
                </a:solidFill>
              </a:rPr>
              <a:t>UKG</a:t>
            </a:r>
            <a:r>
              <a:rPr lang="en-GB" sz="2400" dirty="0" smtClean="0">
                <a:solidFill>
                  <a:schemeClr val="bg1"/>
                </a:solidFill>
              </a:rPr>
              <a:t> Counter Terrorism and Security Act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Prevent Duty placed on Scottish specified Authorities </a:t>
            </a:r>
          </a:p>
          <a:p>
            <a:endParaRPr lang="en-GB" sz="2400" dirty="0" smtClean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Scottish Specific - National Prevent Duty Guidance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Available online </a:t>
            </a: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</a:endParaRP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pPr lvl="1"/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302418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62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28800"/>
            <a:ext cx="4104456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err="1" smtClean="0">
                <a:solidFill>
                  <a:schemeClr val="bg1"/>
                </a:solidFill>
              </a:rPr>
              <a:t>PPC</a:t>
            </a:r>
            <a:r>
              <a:rPr lang="en-GB" dirty="0" smtClean="0">
                <a:solidFill>
                  <a:schemeClr val="bg1"/>
                </a:solidFill>
              </a:rPr>
              <a:t> Duty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Multi – Agency Approach to consider support required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Now responsibility of Local Authority to Chair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Bespoke training </a:t>
            </a:r>
            <a:r>
              <a:rPr lang="en-GB" sz="2400" dirty="0" err="1" smtClean="0">
                <a:solidFill>
                  <a:schemeClr val="bg1"/>
                </a:solidFill>
              </a:rPr>
              <a:t>PPC</a:t>
            </a:r>
            <a:r>
              <a:rPr lang="en-GB" sz="2400" dirty="0" smtClean="0">
                <a:solidFill>
                  <a:schemeClr val="bg1"/>
                </a:solidFill>
              </a:rPr>
              <a:t> modules offered by SG</a:t>
            </a:r>
            <a:endParaRPr lang="en-GB" dirty="0"/>
          </a:p>
          <a:p>
            <a:endParaRPr lang="en-GB" dirty="0"/>
          </a:p>
        </p:txBody>
      </p:sp>
      <p:pic>
        <p:nvPicPr>
          <p:cNvPr id="2050" name="Picture 2" descr="H:\Multi Agency 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24245"/>
            <a:ext cx="3506398" cy="350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67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4078666" y="1862763"/>
            <a:ext cx="865188" cy="720725"/>
          </a:xfrm>
          <a:prstGeom prst="flowChartProcess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rgbClr val="000000"/>
                </a:solidFill>
              </a:rPr>
              <a:t>Prevent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rgbClr val="000000"/>
                </a:solidFill>
              </a:rPr>
              <a:t>Sub Group</a:t>
            </a:r>
          </a:p>
        </p:txBody>
      </p:sp>
      <p:sp>
        <p:nvSpPr>
          <p:cNvPr id="2060" name="AutoShape 21"/>
          <p:cNvSpPr>
            <a:spLocks noChangeArrowheads="1"/>
          </p:cNvSpPr>
          <p:nvPr/>
        </p:nvSpPr>
        <p:spPr bwMode="auto">
          <a:xfrm>
            <a:off x="4299751" y="5545138"/>
            <a:ext cx="3024188" cy="647700"/>
          </a:xfrm>
          <a:prstGeom prst="flowChartProcess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/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00"/>
                </a:solidFill>
              </a:rPr>
              <a:t>Multi Agency Local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00"/>
                </a:solidFill>
              </a:rPr>
              <a:t>CONTEST Groups</a:t>
            </a:r>
          </a:p>
        </p:txBody>
      </p:sp>
      <p:sp>
        <p:nvSpPr>
          <p:cNvPr id="3" name="Text Box 152"/>
          <p:cNvSpPr txBox="1">
            <a:spLocks noChangeArrowheads="1"/>
          </p:cNvSpPr>
          <p:nvPr/>
        </p:nvSpPr>
        <p:spPr bwMode="auto">
          <a:xfrm>
            <a:off x="6732588" y="5157788"/>
            <a:ext cx="1943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55"/>
          <p:cNvSpPr>
            <a:spLocks noChangeArrowheads="1"/>
          </p:cNvSpPr>
          <p:nvPr/>
        </p:nvSpPr>
        <p:spPr bwMode="auto">
          <a:xfrm>
            <a:off x="8123238" y="5645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4"/>
          <p:cNvSpPr>
            <a:spLocks noChangeArrowheads="1"/>
          </p:cNvSpPr>
          <p:nvPr/>
        </p:nvSpPr>
        <p:spPr bwMode="auto">
          <a:xfrm>
            <a:off x="7997825" y="586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69" name="AutoShape 4"/>
          <p:cNvSpPr>
            <a:spLocks noChangeArrowheads="1"/>
          </p:cNvSpPr>
          <p:nvPr/>
        </p:nvSpPr>
        <p:spPr bwMode="auto">
          <a:xfrm>
            <a:off x="779078" y="2565549"/>
            <a:ext cx="1452153" cy="431725"/>
          </a:xfrm>
          <a:prstGeom prst="flowChartProcess">
            <a:avLst/>
          </a:prstGeom>
          <a:gradFill rotWithShape="1">
            <a:gsLst>
              <a:gs pos="0">
                <a:srgbClr val="767676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 smtClean="0">
                <a:solidFill>
                  <a:srgbClr val="000000"/>
                </a:solidFill>
              </a:rPr>
              <a:t>UK Prevent sub-board</a:t>
            </a:r>
            <a:endParaRPr lang="en-GB" sz="1200" b="1" dirty="0">
              <a:solidFill>
                <a:srgbClr val="00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1491002" y="2132484"/>
            <a:ext cx="0" cy="4330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utoShape 4"/>
          <p:cNvSpPr>
            <a:spLocks noChangeArrowheads="1"/>
          </p:cNvSpPr>
          <p:nvPr/>
        </p:nvSpPr>
        <p:spPr bwMode="auto">
          <a:xfrm>
            <a:off x="879020" y="1592411"/>
            <a:ext cx="1820771" cy="396429"/>
          </a:xfrm>
          <a:prstGeom prst="flowChartProcess">
            <a:avLst/>
          </a:prstGeom>
          <a:gradFill rotWithShape="1">
            <a:gsLst>
              <a:gs pos="0">
                <a:srgbClr val="767676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 smtClean="0">
                <a:solidFill>
                  <a:srgbClr val="000000"/>
                </a:solidFill>
              </a:rPr>
              <a:t>UK Prevent Oversight Board</a:t>
            </a:r>
            <a:endParaRPr lang="en-GB" sz="1200" b="1" dirty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231231" y="2349016"/>
            <a:ext cx="1692697" cy="387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utoShape 21"/>
          <p:cNvSpPr>
            <a:spLocks noChangeArrowheads="1"/>
          </p:cNvSpPr>
          <p:nvPr/>
        </p:nvSpPr>
        <p:spPr bwMode="auto">
          <a:xfrm>
            <a:off x="7704138" y="3429000"/>
            <a:ext cx="1116334" cy="647700"/>
          </a:xfrm>
          <a:prstGeom prst="flowChartProcess">
            <a:avLst/>
          </a:prstGeom>
          <a:gradFill rotWithShape="1">
            <a:gsLst>
              <a:gs pos="0">
                <a:srgbClr val="70495F"/>
              </a:gs>
              <a:gs pos="100000">
                <a:srgbClr val="F19DCD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19DC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000000"/>
                </a:solidFill>
              </a:rPr>
              <a:t>Education</a:t>
            </a:r>
          </a:p>
        </p:txBody>
      </p:sp>
      <p:sp>
        <p:nvSpPr>
          <p:cNvPr id="40" name="AutoShape 21"/>
          <p:cNvSpPr>
            <a:spLocks noChangeArrowheads="1"/>
          </p:cNvSpPr>
          <p:nvPr/>
        </p:nvSpPr>
        <p:spPr bwMode="auto">
          <a:xfrm>
            <a:off x="6588224" y="3429000"/>
            <a:ext cx="708330" cy="647700"/>
          </a:xfrm>
          <a:prstGeom prst="flowChartProcess">
            <a:avLst/>
          </a:prstGeom>
          <a:gradFill rotWithShape="1">
            <a:gsLst>
              <a:gs pos="0">
                <a:srgbClr val="70495F"/>
              </a:gs>
              <a:gs pos="100000">
                <a:srgbClr val="F19DCD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19DC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000000"/>
                </a:solidFill>
              </a:rPr>
              <a:t>NHS</a:t>
            </a:r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41" name="AutoShape 21"/>
          <p:cNvSpPr>
            <a:spLocks noChangeArrowheads="1"/>
          </p:cNvSpPr>
          <p:nvPr/>
        </p:nvSpPr>
        <p:spPr bwMode="auto">
          <a:xfrm>
            <a:off x="4109790" y="3429000"/>
            <a:ext cx="802940" cy="647700"/>
          </a:xfrm>
          <a:prstGeom prst="flowChartProcess">
            <a:avLst/>
          </a:prstGeom>
          <a:gradFill rotWithShape="1">
            <a:gsLst>
              <a:gs pos="0">
                <a:srgbClr val="70495F"/>
              </a:gs>
              <a:gs pos="100000">
                <a:srgbClr val="F19DCD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19DC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000000"/>
                </a:solidFill>
              </a:rPr>
              <a:t>Police</a:t>
            </a:r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42" name="AutoShape 21"/>
          <p:cNvSpPr>
            <a:spLocks noChangeArrowheads="1"/>
          </p:cNvSpPr>
          <p:nvPr/>
        </p:nvSpPr>
        <p:spPr bwMode="auto">
          <a:xfrm>
            <a:off x="2556669" y="3429000"/>
            <a:ext cx="1079227" cy="647700"/>
          </a:xfrm>
          <a:prstGeom prst="flowChartProcess">
            <a:avLst/>
          </a:prstGeom>
          <a:gradFill rotWithShape="1">
            <a:gsLst>
              <a:gs pos="0">
                <a:srgbClr val="70495F"/>
              </a:gs>
              <a:gs pos="100000">
                <a:srgbClr val="F19DCD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19DC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000000"/>
                </a:solidFill>
              </a:rPr>
              <a:t>Local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000000"/>
                </a:solidFill>
              </a:rPr>
              <a:t>Authorities</a:t>
            </a:r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43" name="AutoShape 21"/>
          <p:cNvSpPr>
            <a:spLocks noChangeArrowheads="1"/>
          </p:cNvSpPr>
          <p:nvPr/>
        </p:nvSpPr>
        <p:spPr bwMode="auto">
          <a:xfrm>
            <a:off x="1402367" y="3429000"/>
            <a:ext cx="721361" cy="647700"/>
          </a:xfrm>
          <a:prstGeom prst="flowChartProcess">
            <a:avLst/>
          </a:prstGeom>
          <a:gradFill rotWithShape="1">
            <a:gsLst>
              <a:gs pos="0">
                <a:srgbClr val="70495F"/>
              </a:gs>
              <a:gs pos="100000">
                <a:srgbClr val="F19DCD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19DC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000000"/>
                </a:solidFill>
              </a:rPr>
              <a:t>FE</a:t>
            </a:r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44" name="AutoShape 21"/>
          <p:cNvSpPr>
            <a:spLocks noChangeArrowheads="1"/>
          </p:cNvSpPr>
          <p:nvPr/>
        </p:nvSpPr>
        <p:spPr bwMode="auto">
          <a:xfrm>
            <a:off x="224048" y="3429000"/>
            <a:ext cx="654972" cy="647700"/>
          </a:xfrm>
          <a:prstGeom prst="flowChartProcess">
            <a:avLst/>
          </a:prstGeom>
          <a:gradFill rotWithShape="1">
            <a:gsLst>
              <a:gs pos="0">
                <a:srgbClr val="70495F"/>
              </a:gs>
              <a:gs pos="100000">
                <a:srgbClr val="F19DCD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19DC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000000"/>
                </a:solidFill>
              </a:rPr>
              <a:t>HE </a:t>
            </a:r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45" name="AutoShape 21"/>
          <p:cNvSpPr>
            <a:spLocks noChangeArrowheads="1"/>
          </p:cNvSpPr>
          <p:nvPr/>
        </p:nvSpPr>
        <p:spPr bwMode="auto">
          <a:xfrm>
            <a:off x="5398663" y="3429000"/>
            <a:ext cx="721361" cy="647700"/>
          </a:xfrm>
          <a:prstGeom prst="flowChartProcess">
            <a:avLst/>
          </a:prstGeom>
          <a:gradFill rotWithShape="1">
            <a:gsLst>
              <a:gs pos="0">
                <a:srgbClr val="70495F"/>
              </a:gs>
              <a:gs pos="100000">
                <a:srgbClr val="F19DCD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19DC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err="1" smtClean="0">
                <a:solidFill>
                  <a:srgbClr val="000000"/>
                </a:solidFill>
              </a:rPr>
              <a:t>SPS</a:t>
            </a:r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46" name="AutoShape 21"/>
          <p:cNvSpPr>
            <a:spLocks noChangeArrowheads="1"/>
          </p:cNvSpPr>
          <p:nvPr/>
        </p:nvSpPr>
        <p:spPr bwMode="auto">
          <a:xfrm>
            <a:off x="1331640" y="4595955"/>
            <a:ext cx="1008112" cy="647700"/>
          </a:xfrm>
          <a:prstGeom prst="flowChartProcess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/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 err="1" smtClean="0">
                <a:solidFill>
                  <a:srgbClr val="000000"/>
                </a:solidFill>
              </a:rPr>
              <a:t>CDN</a:t>
            </a:r>
            <a:r>
              <a:rPr lang="en-GB" sz="1000" b="1" dirty="0" smtClean="0">
                <a:solidFill>
                  <a:srgbClr val="000000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 smtClean="0">
                <a:solidFill>
                  <a:srgbClr val="000000"/>
                </a:solidFill>
              </a:rPr>
              <a:t>Safeguarding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 smtClean="0">
                <a:solidFill>
                  <a:srgbClr val="000000"/>
                </a:solidFill>
              </a:rPr>
              <a:t>Network</a:t>
            </a:r>
            <a:endParaRPr lang="en-GB" sz="1000" b="1" dirty="0">
              <a:solidFill>
                <a:srgbClr val="000000"/>
              </a:solidFill>
            </a:endParaRPr>
          </a:p>
        </p:txBody>
      </p:sp>
      <p:sp>
        <p:nvSpPr>
          <p:cNvPr id="47" name="AutoShape 21"/>
          <p:cNvSpPr>
            <a:spLocks noChangeArrowheads="1"/>
          </p:cNvSpPr>
          <p:nvPr/>
        </p:nvSpPr>
        <p:spPr bwMode="auto">
          <a:xfrm>
            <a:off x="2699791" y="4541364"/>
            <a:ext cx="1038598" cy="647700"/>
          </a:xfrm>
          <a:prstGeom prst="flowChartProcess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/>
        </p:spPr>
        <p:txBody>
          <a:bodyPr wrap="none" anchor="ctr">
            <a:flatTx/>
          </a:bodyPr>
          <a:lstStyle/>
          <a:p>
            <a:pPr marL="171450" indent="-17145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000" b="1" dirty="0" smtClean="0">
                <a:solidFill>
                  <a:srgbClr val="000000"/>
                </a:solidFill>
              </a:rPr>
              <a:t>LA Prevent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 err="1" smtClean="0">
                <a:solidFill>
                  <a:srgbClr val="000000"/>
                </a:solidFill>
              </a:rPr>
              <a:t>SPOCs</a:t>
            </a:r>
            <a:r>
              <a:rPr lang="en-GB" sz="1000" b="1" dirty="0" smtClean="0">
                <a:solidFill>
                  <a:srgbClr val="000000"/>
                </a:solidFill>
              </a:rPr>
              <a:t> network</a:t>
            </a:r>
          </a:p>
          <a:p>
            <a:pPr marL="171450" indent="-17145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000" b="1" dirty="0" smtClean="0">
                <a:solidFill>
                  <a:srgbClr val="000000"/>
                </a:solidFill>
              </a:rPr>
              <a:t>SOLACE</a:t>
            </a:r>
            <a:endParaRPr lang="en-GB" sz="1000" b="1" dirty="0">
              <a:solidFill>
                <a:srgbClr val="000000"/>
              </a:solidFill>
            </a:endParaRPr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4183774" y="4556718"/>
            <a:ext cx="654972" cy="647700"/>
          </a:xfrm>
          <a:prstGeom prst="flowChartProcess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/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 smtClean="0">
                <a:solidFill>
                  <a:srgbClr val="000000"/>
                </a:solidFill>
              </a:rPr>
              <a:t>Prevent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 smtClean="0">
                <a:solidFill>
                  <a:srgbClr val="000000"/>
                </a:solidFill>
              </a:rPr>
              <a:t>Delivery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 smtClean="0">
                <a:solidFill>
                  <a:srgbClr val="000000"/>
                </a:solidFill>
              </a:rPr>
              <a:t>Units </a:t>
            </a:r>
            <a:endParaRPr lang="en-GB" sz="1000" b="1" dirty="0">
              <a:solidFill>
                <a:srgbClr val="000000"/>
              </a:solidFill>
            </a:endParaRPr>
          </a:p>
        </p:txBody>
      </p:sp>
      <p:sp>
        <p:nvSpPr>
          <p:cNvPr id="49" name="AutoShape 21"/>
          <p:cNvSpPr>
            <a:spLocks noChangeArrowheads="1"/>
          </p:cNvSpPr>
          <p:nvPr/>
        </p:nvSpPr>
        <p:spPr bwMode="auto">
          <a:xfrm>
            <a:off x="5204891" y="4482152"/>
            <a:ext cx="915134" cy="647700"/>
          </a:xfrm>
          <a:prstGeom prst="flowChartProcess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/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 smtClean="0">
                <a:solidFill>
                  <a:srgbClr val="000000"/>
                </a:solidFill>
              </a:rPr>
              <a:t>Head of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 smtClean="0">
                <a:solidFill>
                  <a:srgbClr val="000000"/>
                </a:solidFill>
              </a:rPr>
              <a:t>Operations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 smtClean="0">
                <a:solidFill>
                  <a:srgbClr val="000000"/>
                </a:solidFill>
              </a:rPr>
              <a:t>Group </a:t>
            </a:r>
            <a:endParaRPr lang="en-GB" sz="1000" b="1" dirty="0">
              <a:solidFill>
                <a:srgbClr val="000000"/>
              </a:solidFill>
            </a:endParaRPr>
          </a:p>
        </p:txBody>
      </p:sp>
      <p:sp>
        <p:nvSpPr>
          <p:cNvPr id="50" name="AutoShape 21"/>
          <p:cNvSpPr>
            <a:spLocks noChangeArrowheads="1"/>
          </p:cNvSpPr>
          <p:nvPr/>
        </p:nvSpPr>
        <p:spPr bwMode="auto">
          <a:xfrm>
            <a:off x="6405102" y="4533900"/>
            <a:ext cx="654972" cy="647700"/>
          </a:xfrm>
          <a:prstGeom prst="flowChartProcess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/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 smtClean="0">
                <a:solidFill>
                  <a:srgbClr val="000000"/>
                </a:solidFill>
              </a:rPr>
              <a:t>National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 smtClean="0">
                <a:solidFill>
                  <a:srgbClr val="000000"/>
                </a:solidFill>
              </a:rPr>
              <a:t>Resilience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 smtClean="0">
                <a:solidFill>
                  <a:srgbClr val="000000"/>
                </a:solidFill>
              </a:rPr>
              <a:t>Forum </a:t>
            </a:r>
            <a:endParaRPr lang="en-GB" sz="1000" b="1" dirty="0">
              <a:solidFill>
                <a:srgbClr val="000000"/>
              </a:solidFill>
            </a:endParaRPr>
          </a:p>
        </p:txBody>
      </p:sp>
      <p:sp>
        <p:nvSpPr>
          <p:cNvPr id="51" name="AutoShape 21"/>
          <p:cNvSpPr>
            <a:spLocks noChangeArrowheads="1"/>
          </p:cNvSpPr>
          <p:nvPr/>
        </p:nvSpPr>
        <p:spPr bwMode="auto">
          <a:xfrm>
            <a:off x="7380312" y="4533900"/>
            <a:ext cx="1584176" cy="647700"/>
          </a:xfrm>
          <a:prstGeom prst="flowChartProcess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/>
        </p:spPr>
        <p:txBody>
          <a:bodyPr wrap="none" anchor="ctr">
            <a:flatTx/>
          </a:bodyPr>
          <a:lstStyle/>
          <a:p>
            <a:pPr marL="171450" indent="-17145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000" b="1" dirty="0" smtClean="0">
                <a:solidFill>
                  <a:srgbClr val="000000"/>
                </a:solidFill>
              </a:rPr>
              <a:t>Education Scotland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 smtClean="0">
                <a:solidFill>
                  <a:srgbClr val="000000"/>
                </a:solidFill>
              </a:rPr>
              <a:t>i)  Curriculum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 smtClean="0">
                <a:solidFill>
                  <a:srgbClr val="000000"/>
                </a:solidFill>
              </a:rPr>
              <a:t>ii) Safeguarding Network</a:t>
            </a:r>
          </a:p>
          <a:p>
            <a:pPr marL="171450" indent="-17145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000" b="1" dirty="0" smtClean="0">
                <a:solidFill>
                  <a:srgbClr val="000000"/>
                </a:solidFill>
              </a:rPr>
              <a:t>Independent schools </a:t>
            </a:r>
            <a:endParaRPr lang="en-GB" sz="1000" b="1" dirty="0">
              <a:solidFill>
                <a:srgbClr val="000000"/>
              </a:solidFill>
            </a:endParaRPr>
          </a:p>
        </p:txBody>
      </p:sp>
      <p:sp>
        <p:nvSpPr>
          <p:cNvPr id="52" name="AutoShape 21"/>
          <p:cNvSpPr>
            <a:spLocks noChangeArrowheads="1"/>
          </p:cNvSpPr>
          <p:nvPr/>
        </p:nvSpPr>
        <p:spPr bwMode="auto">
          <a:xfrm>
            <a:off x="256967" y="4556718"/>
            <a:ext cx="750302" cy="647700"/>
          </a:xfrm>
          <a:prstGeom prst="flowChartProcess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/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 smtClean="0">
                <a:solidFill>
                  <a:srgbClr val="000000"/>
                </a:solidFill>
              </a:rPr>
              <a:t>HE  Prevent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 smtClean="0">
                <a:solidFill>
                  <a:srgbClr val="000000"/>
                </a:solidFill>
              </a:rPr>
              <a:t>Working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 smtClean="0">
                <a:solidFill>
                  <a:srgbClr val="000000"/>
                </a:solidFill>
              </a:rPr>
              <a:t>Group</a:t>
            </a:r>
            <a:endParaRPr lang="en-GB" sz="1000" b="1" dirty="0">
              <a:solidFill>
                <a:srgbClr val="0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834208" y="2736039"/>
            <a:ext cx="741366" cy="6929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933951" y="2736039"/>
            <a:ext cx="2008438" cy="6929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943854" y="2621520"/>
            <a:ext cx="2760284" cy="807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398113" y="2781300"/>
            <a:ext cx="680553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123728" y="2583488"/>
            <a:ext cx="1800200" cy="845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879020" y="2565549"/>
            <a:ext cx="3044908" cy="8634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501357" y="2781300"/>
            <a:ext cx="9903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5" name="Straight Arrow Connector 2074"/>
          <p:cNvCxnSpPr/>
          <p:nvPr/>
        </p:nvCxnSpPr>
        <p:spPr>
          <a:xfrm>
            <a:off x="551534" y="4221088"/>
            <a:ext cx="0" cy="3202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7" name="Straight Arrow Connector 2076"/>
          <p:cNvCxnSpPr/>
          <p:nvPr/>
        </p:nvCxnSpPr>
        <p:spPr>
          <a:xfrm>
            <a:off x="1619250" y="4221088"/>
            <a:ext cx="0" cy="37486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9" name="Straight Arrow Connector 2078"/>
          <p:cNvCxnSpPr/>
          <p:nvPr/>
        </p:nvCxnSpPr>
        <p:spPr>
          <a:xfrm flipH="1">
            <a:off x="3095836" y="4221088"/>
            <a:ext cx="1" cy="3202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427984" y="4221088"/>
            <a:ext cx="0" cy="3552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726149" y="4221088"/>
            <a:ext cx="0" cy="261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942389" y="4201469"/>
            <a:ext cx="0" cy="37486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8262306" y="4221088"/>
            <a:ext cx="0" cy="3552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utoShape 17"/>
          <p:cNvSpPr>
            <a:spLocks noChangeArrowheads="1"/>
          </p:cNvSpPr>
          <p:nvPr/>
        </p:nvSpPr>
        <p:spPr bwMode="auto">
          <a:xfrm>
            <a:off x="3368061" y="1232049"/>
            <a:ext cx="2479738" cy="360362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>
                <a:lumMod val="40000"/>
                <a:lumOff val="60000"/>
              </a:schemeClr>
            </a:extrusionClr>
          </a:sp3d>
          <a:extLst/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 smtClean="0">
                <a:solidFill>
                  <a:srgbClr val="000000"/>
                </a:solidFill>
              </a:rPr>
              <a:t>Scottish CONTEST governance</a:t>
            </a:r>
            <a:endParaRPr lang="en-GB" sz="1200" b="1" dirty="0">
              <a:solidFill>
                <a:srgbClr val="0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427984" y="1592411"/>
            <a:ext cx="0" cy="252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utoShape 21"/>
          <p:cNvSpPr>
            <a:spLocks noChangeArrowheads="1"/>
          </p:cNvSpPr>
          <p:nvPr/>
        </p:nvSpPr>
        <p:spPr bwMode="auto">
          <a:xfrm>
            <a:off x="6732588" y="1850638"/>
            <a:ext cx="995950" cy="498378"/>
          </a:xfrm>
          <a:prstGeom prst="flowChartProcess">
            <a:avLst/>
          </a:prstGeom>
          <a:gradFill rotWithShape="1">
            <a:gsLst>
              <a:gs pos="0">
                <a:srgbClr val="70495F"/>
              </a:gs>
              <a:gs pos="100000">
                <a:srgbClr val="F19DCD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19DC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Military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57" name="AutoShape 21"/>
          <p:cNvSpPr>
            <a:spLocks noChangeArrowheads="1"/>
          </p:cNvSpPr>
          <p:nvPr/>
        </p:nvSpPr>
        <p:spPr bwMode="auto">
          <a:xfrm>
            <a:off x="8262306" y="1844823"/>
            <a:ext cx="631455" cy="504193"/>
          </a:xfrm>
          <a:prstGeom prst="flowChartProcess">
            <a:avLst/>
          </a:prstGeom>
          <a:gradFill rotWithShape="1">
            <a:gsLst>
              <a:gs pos="0">
                <a:srgbClr val="70495F"/>
              </a:gs>
              <a:gs pos="100000">
                <a:srgbClr val="F19DCD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19DC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err="1" smtClean="0">
                <a:solidFill>
                  <a:srgbClr val="000000"/>
                </a:solidFill>
              </a:rPr>
              <a:t>OSCR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58" name="AutoShape 21"/>
          <p:cNvSpPr>
            <a:spLocks noChangeArrowheads="1"/>
          </p:cNvSpPr>
          <p:nvPr/>
        </p:nvSpPr>
        <p:spPr bwMode="auto">
          <a:xfrm>
            <a:off x="7102795" y="2621520"/>
            <a:ext cx="1750503" cy="460999"/>
          </a:xfrm>
          <a:prstGeom prst="flowChartProcess">
            <a:avLst/>
          </a:prstGeom>
          <a:gradFill rotWithShape="1">
            <a:gsLst>
              <a:gs pos="0">
                <a:srgbClr val="70495F"/>
              </a:gs>
              <a:gs pos="100000">
                <a:srgbClr val="F19DCD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19DC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Care Inspectorate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59" name="AutoShape 21"/>
          <p:cNvSpPr>
            <a:spLocks noChangeArrowheads="1"/>
          </p:cNvSpPr>
          <p:nvPr/>
        </p:nvSpPr>
        <p:spPr bwMode="auto">
          <a:xfrm>
            <a:off x="779078" y="5712471"/>
            <a:ext cx="1560674" cy="450056"/>
          </a:xfrm>
          <a:prstGeom prst="flowChartProcess">
            <a:avLst/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  <a:extLst/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000000"/>
                </a:solidFill>
              </a:rPr>
              <a:t>Communities</a:t>
            </a:r>
            <a:endParaRPr lang="en-GB" sz="1600" b="1" dirty="0">
              <a:solidFill>
                <a:srgbClr val="0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943854" y="2565549"/>
            <a:ext cx="1998535" cy="1704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943854" y="2349016"/>
            <a:ext cx="164437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943854" y="2542527"/>
            <a:ext cx="31793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15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700807"/>
            <a:ext cx="7992888" cy="88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UK GOVERNMENT – CONTEST REVIEW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>
                <a:solidFill>
                  <a:schemeClr val="bg1"/>
                </a:solidFill>
              </a:rPr>
              <a:t>UKG</a:t>
            </a:r>
            <a:r>
              <a:rPr lang="en-GB" sz="2400" dirty="0" smtClean="0">
                <a:solidFill>
                  <a:schemeClr val="bg1"/>
                </a:solidFill>
              </a:rPr>
              <a:t> to Publish Review – first time since 2011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What we know so far: </a:t>
            </a:r>
            <a:endParaRPr lang="en-GB" sz="24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The 4 p’s structure of Prevent Pursue, Protect and Prepare will remain.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Significant uplift in Prevent resources</a:t>
            </a:r>
            <a:endParaRPr lang="en-GB" sz="24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Move to more Proactive Communications Phase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Definite shift in language, greater focus on safeguarding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6633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656576"/>
            <a:ext cx="655272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KEY ACHIEVEMENTS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CREATING A SAFE SPACE FOR DISCUSSION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Engagement with Schools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National Conversation Days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New materials on </a:t>
            </a:r>
            <a:r>
              <a:rPr lang="en-GB" sz="2000" dirty="0" err="1" smtClean="0">
                <a:solidFill>
                  <a:schemeClr val="bg1"/>
                </a:solidFill>
              </a:rPr>
              <a:t>ES</a:t>
            </a:r>
            <a:r>
              <a:rPr lang="en-GB" sz="2000" dirty="0" smtClean="0">
                <a:solidFill>
                  <a:schemeClr val="bg1"/>
                </a:solidFill>
              </a:rPr>
              <a:t> Hub </a:t>
            </a:r>
          </a:p>
          <a:p>
            <a:pPr lvl="1"/>
            <a:endParaRPr lang="en-GB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TRAINING OF FRONTLINE STAFF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WRAP 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Multi Agency partnerships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Scottish Borders &amp; Borders College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 err="1" smtClean="0">
                <a:solidFill>
                  <a:schemeClr val="bg1"/>
                </a:solidFill>
              </a:rPr>
              <a:t>SPS</a:t>
            </a:r>
            <a:r>
              <a:rPr lang="en-GB" sz="2000" dirty="0" smtClean="0">
                <a:solidFill>
                  <a:schemeClr val="bg1"/>
                </a:solidFill>
              </a:rPr>
              <a:t> and Police Scotland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NHS Greater Glasgow and Clyde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26" name="Picture 2" descr="Image result for traini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2780928"/>
            <a:ext cx="353377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594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206645\Pictures\measuring succ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468" y="1605495"/>
            <a:ext cx="322700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2908" y="1628800"/>
            <a:ext cx="504056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PRIORITIES GOING FORWARD:</a:t>
            </a:r>
          </a:p>
          <a:p>
            <a:endParaRPr lang="en-GB" sz="2400" u="sng" dirty="0" smtClean="0">
              <a:solidFill>
                <a:schemeClr val="bg1"/>
              </a:solidFill>
            </a:endParaRPr>
          </a:p>
          <a:p>
            <a:r>
              <a:rPr lang="en-GB" sz="2400" u="sng" dirty="0" smtClean="0">
                <a:solidFill>
                  <a:schemeClr val="bg1"/>
                </a:solidFill>
              </a:rPr>
              <a:t>Evaluation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Measuring success of Phase 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Recommendations going forward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u="sng" dirty="0" smtClean="0">
                <a:solidFill>
                  <a:schemeClr val="bg1"/>
                </a:solidFill>
              </a:rPr>
              <a:t>Engagement and Discussion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National Prevent Conference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Dialogue with Communities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u="sng" dirty="0" smtClean="0">
                <a:solidFill>
                  <a:schemeClr val="bg1"/>
                </a:solidFill>
              </a:rPr>
              <a:t>Funding Opportunities </a:t>
            </a:r>
          </a:p>
          <a:p>
            <a:endParaRPr lang="en-GB" sz="2400" u="sng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 </a:t>
            </a:r>
          </a:p>
          <a:p>
            <a:endParaRPr lang="en-GB" dirty="0"/>
          </a:p>
        </p:txBody>
      </p:sp>
      <p:pic>
        <p:nvPicPr>
          <p:cNvPr id="1026" name="Picture 2" descr="Funding and Advice Fair for community and voluntary organis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09" y="4269791"/>
            <a:ext cx="3218163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91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cottish Government Light Blue">
  <a:themeElements>
    <a:clrScheme name="Scottish Government Light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cottish Government Light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cottish Government Light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ottish Government Light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ottish Government Light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ottish Government Light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ottish Government Light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ottish Government Light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ottish Government Light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ottish Government Light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ottish Government Light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ottish Government Light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ottish Government Light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ottish Government Light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284</Words>
  <Application>Microsoft Office PowerPoint</Application>
  <PresentationFormat>On-screen Show (4:3)</PresentationFormat>
  <Paragraphs>144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1_Scottish Government Light Blue</vt:lpstr>
      <vt:lpstr> Supporting the Delivery of Prevent in Scotland</vt:lpstr>
      <vt:lpstr>PowerPoint Presentation</vt:lpstr>
      <vt:lpstr>PowerPoint Presentation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Scottish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CONTEST Prevent</dc:title>
  <dc:creator>u418530</dc:creator>
  <cp:lastModifiedBy>David Barbour</cp:lastModifiedBy>
  <cp:revision>44</cp:revision>
  <cp:lastPrinted>2017-04-06T10:28:09Z</cp:lastPrinted>
  <dcterms:created xsi:type="dcterms:W3CDTF">2016-02-16T09:27:58Z</dcterms:created>
  <dcterms:modified xsi:type="dcterms:W3CDTF">2017-08-31T13:36:07Z</dcterms:modified>
</cp:coreProperties>
</file>