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3"/>
  </p:notesMasterIdLst>
  <p:sldIdLst>
    <p:sldId id="257" r:id="rId3"/>
    <p:sldId id="268" r:id="rId4"/>
    <p:sldId id="273" r:id="rId5"/>
    <p:sldId id="275" r:id="rId6"/>
    <p:sldId id="276" r:id="rId7"/>
    <p:sldId id="277" r:id="rId8"/>
    <p:sldId id="278" r:id="rId9"/>
    <p:sldId id="280" r:id="rId10"/>
    <p:sldId id="279"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02" autoAdjust="0"/>
  </p:normalViewPr>
  <p:slideViewPr>
    <p:cSldViewPr>
      <p:cViewPr varScale="1">
        <p:scale>
          <a:sx n="72" d="100"/>
          <a:sy n="72" d="100"/>
        </p:scale>
        <p:origin x="-13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3D546-B2D8-4DA4-95E5-E60373CA7AC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66E8DC24-94EA-4718-BD3D-D5104F7BFF7A}">
      <dgm:prSet phldrT="[Text]"/>
      <dgm:spPr/>
      <dgm:t>
        <a:bodyPr/>
        <a:lstStyle/>
        <a:p>
          <a:r>
            <a:rPr lang="en-GB" dirty="0" smtClean="0"/>
            <a:t>HUB</a:t>
          </a:r>
          <a:endParaRPr lang="en-GB" dirty="0"/>
        </a:p>
      </dgm:t>
    </dgm:pt>
    <dgm:pt modelId="{30A5CE3F-18C6-4F81-BD28-CEE74AB9ABCF}" type="parTrans" cxnId="{B6A4A409-2DA3-4F6B-A3E6-58CC5615E9C9}">
      <dgm:prSet/>
      <dgm:spPr/>
      <dgm:t>
        <a:bodyPr/>
        <a:lstStyle/>
        <a:p>
          <a:endParaRPr lang="en-GB"/>
        </a:p>
      </dgm:t>
    </dgm:pt>
    <dgm:pt modelId="{034A1672-2E98-4F50-8B93-B84C3298A490}" type="sibTrans" cxnId="{B6A4A409-2DA3-4F6B-A3E6-58CC5615E9C9}">
      <dgm:prSet/>
      <dgm:spPr/>
      <dgm:t>
        <a:bodyPr/>
        <a:lstStyle/>
        <a:p>
          <a:endParaRPr lang="en-GB"/>
        </a:p>
      </dgm:t>
    </dgm:pt>
    <dgm:pt modelId="{38F79DD7-C92E-48FD-A457-1943741F6EA4}">
      <dgm:prSet phldrT="[Text]" custT="1"/>
      <dgm:spPr/>
      <dgm:t>
        <a:bodyPr/>
        <a:lstStyle/>
        <a:p>
          <a:r>
            <a:rPr lang="en-GB" sz="1600" b="1" dirty="0" err="1" smtClean="0"/>
            <a:t>ACEs</a:t>
          </a:r>
          <a:endParaRPr lang="en-GB" sz="1600" b="1" dirty="0"/>
        </a:p>
      </dgm:t>
    </dgm:pt>
    <dgm:pt modelId="{D3AE3689-974A-408A-B5E0-9865AC1B21BB}" type="parTrans" cxnId="{C5882F34-AA59-4071-AA67-8A5ED9354563}">
      <dgm:prSet/>
      <dgm:spPr/>
      <dgm:t>
        <a:bodyPr/>
        <a:lstStyle/>
        <a:p>
          <a:endParaRPr lang="en-GB"/>
        </a:p>
      </dgm:t>
    </dgm:pt>
    <dgm:pt modelId="{828AE9DD-BD96-4CC2-A4F5-84710FD2CC25}" type="sibTrans" cxnId="{C5882F34-AA59-4071-AA67-8A5ED9354563}">
      <dgm:prSet/>
      <dgm:spPr/>
      <dgm:t>
        <a:bodyPr/>
        <a:lstStyle/>
        <a:p>
          <a:endParaRPr lang="en-GB"/>
        </a:p>
      </dgm:t>
    </dgm:pt>
    <dgm:pt modelId="{52E8CF4E-FAE4-472E-ACF0-741C55AC0A33}">
      <dgm:prSet phldrT="[Text]" custT="1"/>
      <dgm:spPr/>
      <dgm:t>
        <a:bodyPr/>
        <a:lstStyle/>
        <a:p>
          <a:r>
            <a:rPr lang="en-GB" sz="1600" b="1" dirty="0" smtClean="0"/>
            <a:t>Employability</a:t>
          </a:r>
          <a:endParaRPr lang="en-GB" sz="1600" b="1" dirty="0"/>
        </a:p>
      </dgm:t>
    </dgm:pt>
    <dgm:pt modelId="{0F7EE274-8173-4B5B-B168-079632472AA7}" type="parTrans" cxnId="{FFA5CC10-E98D-4FEB-8284-532B9906F197}">
      <dgm:prSet/>
      <dgm:spPr/>
      <dgm:t>
        <a:bodyPr/>
        <a:lstStyle/>
        <a:p>
          <a:endParaRPr lang="en-GB"/>
        </a:p>
      </dgm:t>
    </dgm:pt>
    <dgm:pt modelId="{1718EAEE-0E50-469B-A109-5039D40FF4F7}" type="sibTrans" cxnId="{FFA5CC10-E98D-4FEB-8284-532B9906F197}">
      <dgm:prSet/>
      <dgm:spPr/>
      <dgm:t>
        <a:bodyPr/>
        <a:lstStyle/>
        <a:p>
          <a:endParaRPr lang="en-GB"/>
        </a:p>
      </dgm:t>
    </dgm:pt>
    <dgm:pt modelId="{FAA22C4D-30CD-4C61-BE4E-7FE271FD4D37}">
      <dgm:prSet phldrT="[Text]" custT="1"/>
      <dgm:spPr/>
      <dgm:t>
        <a:bodyPr/>
        <a:lstStyle/>
        <a:p>
          <a:r>
            <a:rPr lang="en-GB" sz="1600" b="1" dirty="0" smtClean="0"/>
            <a:t>The Judicial System</a:t>
          </a:r>
          <a:endParaRPr lang="en-GB" sz="1600" b="1" dirty="0"/>
        </a:p>
      </dgm:t>
    </dgm:pt>
    <dgm:pt modelId="{693ED04B-CB80-4CE9-86AA-32D93D94DCAB}" type="parTrans" cxnId="{47A9914C-953E-457B-BFE8-48CB32A5F17F}">
      <dgm:prSet/>
      <dgm:spPr/>
      <dgm:t>
        <a:bodyPr/>
        <a:lstStyle/>
        <a:p>
          <a:endParaRPr lang="en-GB"/>
        </a:p>
      </dgm:t>
    </dgm:pt>
    <dgm:pt modelId="{82133987-EECE-46F6-8E2F-6B72FE73252D}" type="sibTrans" cxnId="{47A9914C-953E-457B-BFE8-48CB32A5F17F}">
      <dgm:prSet/>
      <dgm:spPr/>
      <dgm:t>
        <a:bodyPr/>
        <a:lstStyle/>
        <a:p>
          <a:endParaRPr lang="en-GB"/>
        </a:p>
      </dgm:t>
    </dgm:pt>
    <dgm:pt modelId="{5ED83BCB-3033-4899-A00A-CF2AC25376F8}">
      <dgm:prSet phldrT="[Text]" custT="1"/>
      <dgm:spPr/>
      <dgm:t>
        <a:bodyPr/>
        <a:lstStyle/>
        <a:p>
          <a:r>
            <a:rPr lang="en-GB" sz="1600" b="1" dirty="0" smtClean="0"/>
            <a:t>Diversion from Prosecution</a:t>
          </a:r>
          <a:endParaRPr lang="en-GB" sz="1600" b="1" dirty="0"/>
        </a:p>
      </dgm:t>
    </dgm:pt>
    <dgm:pt modelId="{61058B3A-378D-4EB6-B089-8E3FC846CDEE}" type="parTrans" cxnId="{F179D6E5-DEAD-425E-BA19-42DF6036DC58}">
      <dgm:prSet/>
      <dgm:spPr/>
      <dgm:t>
        <a:bodyPr/>
        <a:lstStyle/>
        <a:p>
          <a:endParaRPr lang="en-GB"/>
        </a:p>
      </dgm:t>
    </dgm:pt>
    <dgm:pt modelId="{E098AC35-3B3F-4299-B06A-E1E28122478A}" type="sibTrans" cxnId="{F179D6E5-DEAD-425E-BA19-42DF6036DC58}">
      <dgm:prSet/>
      <dgm:spPr/>
      <dgm:t>
        <a:bodyPr/>
        <a:lstStyle/>
        <a:p>
          <a:endParaRPr lang="en-GB"/>
        </a:p>
      </dgm:t>
    </dgm:pt>
    <dgm:pt modelId="{99255209-260C-4D0B-B0FB-74F99B0C411B}">
      <dgm:prSet custT="1"/>
      <dgm:spPr/>
      <dgm:t>
        <a:bodyPr/>
        <a:lstStyle/>
        <a:p>
          <a:r>
            <a:rPr lang="en-GB" sz="1600" b="1" dirty="0" smtClean="0"/>
            <a:t>Community Planning</a:t>
          </a:r>
          <a:endParaRPr lang="en-GB" sz="1600" b="1" dirty="0"/>
        </a:p>
      </dgm:t>
    </dgm:pt>
    <dgm:pt modelId="{3CA33945-75F3-4C76-AB10-4EA0D949551C}" type="parTrans" cxnId="{4992160A-B37D-490B-A5E7-9A55A34A047D}">
      <dgm:prSet/>
      <dgm:spPr/>
      <dgm:t>
        <a:bodyPr/>
        <a:lstStyle/>
        <a:p>
          <a:endParaRPr lang="en-GB"/>
        </a:p>
      </dgm:t>
    </dgm:pt>
    <dgm:pt modelId="{91FB5BDE-E715-4590-BCD6-24F4E4554DF8}" type="sibTrans" cxnId="{4992160A-B37D-490B-A5E7-9A55A34A047D}">
      <dgm:prSet/>
      <dgm:spPr/>
      <dgm:t>
        <a:bodyPr/>
        <a:lstStyle/>
        <a:p>
          <a:endParaRPr lang="en-GB"/>
        </a:p>
      </dgm:t>
    </dgm:pt>
    <dgm:pt modelId="{170A1F01-5A02-4246-A0E1-DBFE2ADC2AF9}">
      <dgm:prSet custT="1"/>
      <dgm:spPr/>
      <dgm:t>
        <a:bodyPr/>
        <a:lstStyle/>
        <a:p>
          <a:r>
            <a:rPr lang="en-GB" sz="1600" b="1" dirty="0" smtClean="0"/>
            <a:t>?</a:t>
          </a:r>
          <a:endParaRPr lang="en-GB" sz="1600" b="1" dirty="0"/>
        </a:p>
      </dgm:t>
    </dgm:pt>
    <dgm:pt modelId="{9F2A26D4-DA1B-412B-92AC-B0887B0344AF}" type="parTrans" cxnId="{B7FDE2DB-53D0-4078-BA43-210489FE3A38}">
      <dgm:prSet/>
      <dgm:spPr/>
      <dgm:t>
        <a:bodyPr/>
        <a:lstStyle/>
        <a:p>
          <a:endParaRPr lang="en-GB"/>
        </a:p>
      </dgm:t>
    </dgm:pt>
    <dgm:pt modelId="{F2ADECF0-4D3F-44C9-87D5-8E99FC15F0D8}" type="sibTrans" cxnId="{B7FDE2DB-53D0-4078-BA43-210489FE3A38}">
      <dgm:prSet/>
      <dgm:spPr/>
      <dgm:t>
        <a:bodyPr/>
        <a:lstStyle/>
        <a:p>
          <a:endParaRPr lang="en-GB"/>
        </a:p>
      </dgm:t>
    </dgm:pt>
    <dgm:pt modelId="{561D102A-58CF-44F6-8CD2-9A0DE1B71414}" type="pres">
      <dgm:prSet presAssocID="{AD73D546-B2D8-4DA4-95E5-E60373CA7ACC}" presName="cycle" presStyleCnt="0">
        <dgm:presLayoutVars>
          <dgm:chMax val="1"/>
          <dgm:dir/>
          <dgm:animLvl val="ctr"/>
          <dgm:resizeHandles val="exact"/>
        </dgm:presLayoutVars>
      </dgm:prSet>
      <dgm:spPr/>
      <dgm:t>
        <a:bodyPr/>
        <a:lstStyle/>
        <a:p>
          <a:endParaRPr lang="en-GB"/>
        </a:p>
      </dgm:t>
    </dgm:pt>
    <dgm:pt modelId="{6DFEE459-754D-4EC2-9EE9-49CE2FD377A7}" type="pres">
      <dgm:prSet presAssocID="{66E8DC24-94EA-4718-BD3D-D5104F7BFF7A}" presName="centerShape" presStyleLbl="node0" presStyleIdx="0" presStyleCnt="1"/>
      <dgm:spPr/>
      <dgm:t>
        <a:bodyPr/>
        <a:lstStyle/>
        <a:p>
          <a:endParaRPr lang="en-GB"/>
        </a:p>
      </dgm:t>
    </dgm:pt>
    <dgm:pt modelId="{7FFAFD13-F157-4FE5-AE57-319046416C2E}" type="pres">
      <dgm:prSet presAssocID="{D3AE3689-974A-408A-B5E0-9865AC1B21BB}" presName="Name9" presStyleLbl="parChTrans1D2" presStyleIdx="0" presStyleCnt="6"/>
      <dgm:spPr/>
      <dgm:t>
        <a:bodyPr/>
        <a:lstStyle/>
        <a:p>
          <a:endParaRPr lang="en-GB"/>
        </a:p>
      </dgm:t>
    </dgm:pt>
    <dgm:pt modelId="{8243D8B6-7931-4865-8121-A9B092FAD38D}" type="pres">
      <dgm:prSet presAssocID="{D3AE3689-974A-408A-B5E0-9865AC1B21BB}" presName="connTx" presStyleLbl="parChTrans1D2" presStyleIdx="0" presStyleCnt="6"/>
      <dgm:spPr/>
      <dgm:t>
        <a:bodyPr/>
        <a:lstStyle/>
        <a:p>
          <a:endParaRPr lang="en-GB"/>
        </a:p>
      </dgm:t>
    </dgm:pt>
    <dgm:pt modelId="{0798D979-A954-410A-8699-4C51815B6273}" type="pres">
      <dgm:prSet presAssocID="{38F79DD7-C92E-48FD-A457-1943741F6EA4}" presName="node" presStyleLbl="node1" presStyleIdx="0" presStyleCnt="6" custScaleX="136468" custScaleY="141455">
        <dgm:presLayoutVars>
          <dgm:bulletEnabled val="1"/>
        </dgm:presLayoutVars>
      </dgm:prSet>
      <dgm:spPr/>
      <dgm:t>
        <a:bodyPr/>
        <a:lstStyle/>
        <a:p>
          <a:endParaRPr lang="en-GB"/>
        </a:p>
      </dgm:t>
    </dgm:pt>
    <dgm:pt modelId="{3DC3B51F-0263-4939-A744-E15ED1F7FC09}" type="pres">
      <dgm:prSet presAssocID="{0F7EE274-8173-4B5B-B168-079632472AA7}" presName="Name9" presStyleLbl="parChTrans1D2" presStyleIdx="1" presStyleCnt="6"/>
      <dgm:spPr/>
      <dgm:t>
        <a:bodyPr/>
        <a:lstStyle/>
        <a:p>
          <a:endParaRPr lang="en-GB"/>
        </a:p>
      </dgm:t>
    </dgm:pt>
    <dgm:pt modelId="{52F56F40-FDE9-48B5-A4B5-4372989A1F51}" type="pres">
      <dgm:prSet presAssocID="{0F7EE274-8173-4B5B-B168-079632472AA7}" presName="connTx" presStyleLbl="parChTrans1D2" presStyleIdx="1" presStyleCnt="6"/>
      <dgm:spPr/>
      <dgm:t>
        <a:bodyPr/>
        <a:lstStyle/>
        <a:p>
          <a:endParaRPr lang="en-GB"/>
        </a:p>
      </dgm:t>
    </dgm:pt>
    <dgm:pt modelId="{321BA160-29FB-4655-B4C0-4C641DE24687}" type="pres">
      <dgm:prSet presAssocID="{52E8CF4E-FAE4-472E-ACF0-741C55AC0A33}" presName="node" presStyleLbl="node1" presStyleIdx="1" presStyleCnt="6" custScaleX="136468" custScaleY="141455">
        <dgm:presLayoutVars>
          <dgm:bulletEnabled val="1"/>
        </dgm:presLayoutVars>
      </dgm:prSet>
      <dgm:spPr/>
      <dgm:t>
        <a:bodyPr/>
        <a:lstStyle/>
        <a:p>
          <a:endParaRPr lang="en-GB"/>
        </a:p>
      </dgm:t>
    </dgm:pt>
    <dgm:pt modelId="{F49ED38B-9A0A-4C79-B937-F0693E3378F8}" type="pres">
      <dgm:prSet presAssocID="{693ED04B-CB80-4CE9-86AA-32D93D94DCAB}" presName="Name9" presStyleLbl="parChTrans1D2" presStyleIdx="2" presStyleCnt="6"/>
      <dgm:spPr/>
      <dgm:t>
        <a:bodyPr/>
        <a:lstStyle/>
        <a:p>
          <a:endParaRPr lang="en-GB"/>
        </a:p>
      </dgm:t>
    </dgm:pt>
    <dgm:pt modelId="{03872E7B-BC8F-4130-9AE8-B0B189121619}" type="pres">
      <dgm:prSet presAssocID="{693ED04B-CB80-4CE9-86AA-32D93D94DCAB}" presName="connTx" presStyleLbl="parChTrans1D2" presStyleIdx="2" presStyleCnt="6"/>
      <dgm:spPr/>
      <dgm:t>
        <a:bodyPr/>
        <a:lstStyle/>
        <a:p>
          <a:endParaRPr lang="en-GB"/>
        </a:p>
      </dgm:t>
    </dgm:pt>
    <dgm:pt modelId="{03CFE3D8-0739-4574-8519-DE9F68F7DEAE}" type="pres">
      <dgm:prSet presAssocID="{FAA22C4D-30CD-4C61-BE4E-7FE271FD4D37}" presName="node" presStyleLbl="node1" presStyleIdx="2" presStyleCnt="6" custScaleX="136468" custScaleY="141455">
        <dgm:presLayoutVars>
          <dgm:bulletEnabled val="1"/>
        </dgm:presLayoutVars>
      </dgm:prSet>
      <dgm:spPr/>
      <dgm:t>
        <a:bodyPr/>
        <a:lstStyle/>
        <a:p>
          <a:endParaRPr lang="en-GB"/>
        </a:p>
      </dgm:t>
    </dgm:pt>
    <dgm:pt modelId="{F71DCC60-EF2C-44CF-A6BB-142A84D2D8C1}" type="pres">
      <dgm:prSet presAssocID="{3CA33945-75F3-4C76-AB10-4EA0D949551C}" presName="Name9" presStyleLbl="parChTrans1D2" presStyleIdx="3" presStyleCnt="6"/>
      <dgm:spPr/>
      <dgm:t>
        <a:bodyPr/>
        <a:lstStyle/>
        <a:p>
          <a:endParaRPr lang="en-GB"/>
        </a:p>
      </dgm:t>
    </dgm:pt>
    <dgm:pt modelId="{C5246538-8F06-43A8-8DC8-2B5D84F49C73}" type="pres">
      <dgm:prSet presAssocID="{3CA33945-75F3-4C76-AB10-4EA0D949551C}" presName="connTx" presStyleLbl="parChTrans1D2" presStyleIdx="3" presStyleCnt="6"/>
      <dgm:spPr/>
      <dgm:t>
        <a:bodyPr/>
        <a:lstStyle/>
        <a:p>
          <a:endParaRPr lang="en-GB"/>
        </a:p>
      </dgm:t>
    </dgm:pt>
    <dgm:pt modelId="{F03F6CB5-F61C-42BF-8AA3-F1C872C07D73}" type="pres">
      <dgm:prSet presAssocID="{99255209-260C-4D0B-B0FB-74F99B0C411B}" presName="node" presStyleLbl="node1" presStyleIdx="3" presStyleCnt="6" custScaleX="136468" custScaleY="141455">
        <dgm:presLayoutVars>
          <dgm:bulletEnabled val="1"/>
        </dgm:presLayoutVars>
      </dgm:prSet>
      <dgm:spPr/>
      <dgm:t>
        <a:bodyPr/>
        <a:lstStyle/>
        <a:p>
          <a:endParaRPr lang="en-GB"/>
        </a:p>
      </dgm:t>
    </dgm:pt>
    <dgm:pt modelId="{75D146FF-F905-4730-A7DF-265480733611}" type="pres">
      <dgm:prSet presAssocID="{9F2A26D4-DA1B-412B-92AC-B0887B0344AF}" presName="Name9" presStyleLbl="parChTrans1D2" presStyleIdx="4" presStyleCnt="6"/>
      <dgm:spPr/>
      <dgm:t>
        <a:bodyPr/>
        <a:lstStyle/>
        <a:p>
          <a:endParaRPr lang="en-GB"/>
        </a:p>
      </dgm:t>
    </dgm:pt>
    <dgm:pt modelId="{D3C19A31-AB90-46AD-AC5F-3611C9C829C2}" type="pres">
      <dgm:prSet presAssocID="{9F2A26D4-DA1B-412B-92AC-B0887B0344AF}" presName="connTx" presStyleLbl="parChTrans1D2" presStyleIdx="4" presStyleCnt="6"/>
      <dgm:spPr/>
      <dgm:t>
        <a:bodyPr/>
        <a:lstStyle/>
        <a:p>
          <a:endParaRPr lang="en-GB"/>
        </a:p>
      </dgm:t>
    </dgm:pt>
    <dgm:pt modelId="{2D702CAB-5F67-4349-B60D-28A3F0806F1C}" type="pres">
      <dgm:prSet presAssocID="{170A1F01-5A02-4246-A0E1-DBFE2ADC2AF9}" presName="node" presStyleLbl="node1" presStyleIdx="4" presStyleCnt="6" custScaleX="136468" custScaleY="141455">
        <dgm:presLayoutVars>
          <dgm:bulletEnabled val="1"/>
        </dgm:presLayoutVars>
      </dgm:prSet>
      <dgm:spPr/>
      <dgm:t>
        <a:bodyPr/>
        <a:lstStyle/>
        <a:p>
          <a:endParaRPr lang="en-GB"/>
        </a:p>
      </dgm:t>
    </dgm:pt>
    <dgm:pt modelId="{0FBFE87C-37A1-489C-A01B-A9B672422F6E}" type="pres">
      <dgm:prSet presAssocID="{61058B3A-378D-4EB6-B089-8E3FC846CDEE}" presName="Name9" presStyleLbl="parChTrans1D2" presStyleIdx="5" presStyleCnt="6"/>
      <dgm:spPr/>
      <dgm:t>
        <a:bodyPr/>
        <a:lstStyle/>
        <a:p>
          <a:endParaRPr lang="en-GB"/>
        </a:p>
      </dgm:t>
    </dgm:pt>
    <dgm:pt modelId="{AFF1878C-E1E3-47A0-A55F-5C2FF1E8D3BC}" type="pres">
      <dgm:prSet presAssocID="{61058B3A-378D-4EB6-B089-8E3FC846CDEE}" presName="connTx" presStyleLbl="parChTrans1D2" presStyleIdx="5" presStyleCnt="6"/>
      <dgm:spPr/>
      <dgm:t>
        <a:bodyPr/>
        <a:lstStyle/>
        <a:p>
          <a:endParaRPr lang="en-GB"/>
        </a:p>
      </dgm:t>
    </dgm:pt>
    <dgm:pt modelId="{AA456864-1172-4CCF-A247-DDA8643E5AF3}" type="pres">
      <dgm:prSet presAssocID="{5ED83BCB-3033-4899-A00A-CF2AC25376F8}" presName="node" presStyleLbl="node1" presStyleIdx="5" presStyleCnt="6" custScaleX="136468" custScaleY="141455">
        <dgm:presLayoutVars>
          <dgm:bulletEnabled val="1"/>
        </dgm:presLayoutVars>
      </dgm:prSet>
      <dgm:spPr/>
      <dgm:t>
        <a:bodyPr/>
        <a:lstStyle/>
        <a:p>
          <a:endParaRPr lang="en-GB"/>
        </a:p>
      </dgm:t>
    </dgm:pt>
  </dgm:ptLst>
  <dgm:cxnLst>
    <dgm:cxn modelId="{1EFFD5E0-3517-4706-8D19-7289BC43898C}" type="presOf" srcId="{170A1F01-5A02-4246-A0E1-DBFE2ADC2AF9}" destId="{2D702CAB-5F67-4349-B60D-28A3F0806F1C}" srcOrd="0" destOrd="0" presId="urn:microsoft.com/office/officeart/2005/8/layout/radial1"/>
    <dgm:cxn modelId="{FFA5CC10-E98D-4FEB-8284-532B9906F197}" srcId="{66E8DC24-94EA-4718-BD3D-D5104F7BFF7A}" destId="{52E8CF4E-FAE4-472E-ACF0-741C55AC0A33}" srcOrd="1" destOrd="0" parTransId="{0F7EE274-8173-4B5B-B168-079632472AA7}" sibTransId="{1718EAEE-0E50-469B-A109-5039D40FF4F7}"/>
    <dgm:cxn modelId="{FC57EA48-7AB3-46C0-8CC9-C0FC083CC8E4}" type="presOf" srcId="{99255209-260C-4D0B-B0FB-74F99B0C411B}" destId="{F03F6CB5-F61C-42BF-8AA3-F1C872C07D73}" srcOrd="0" destOrd="0" presId="urn:microsoft.com/office/officeart/2005/8/layout/radial1"/>
    <dgm:cxn modelId="{51AFBCCB-6265-4F5F-BE0E-FF2B9CE6816A}" type="presOf" srcId="{61058B3A-378D-4EB6-B089-8E3FC846CDEE}" destId="{0FBFE87C-37A1-489C-A01B-A9B672422F6E}" srcOrd="0" destOrd="0" presId="urn:microsoft.com/office/officeart/2005/8/layout/radial1"/>
    <dgm:cxn modelId="{B9F7838A-0C15-4842-86A6-174A41C9C848}" type="presOf" srcId="{66E8DC24-94EA-4718-BD3D-D5104F7BFF7A}" destId="{6DFEE459-754D-4EC2-9EE9-49CE2FD377A7}" srcOrd="0" destOrd="0" presId="urn:microsoft.com/office/officeart/2005/8/layout/radial1"/>
    <dgm:cxn modelId="{9FF7DA62-20E9-4F30-AC62-BD8EF58F1415}" type="presOf" srcId="{D3AE3689-974A-408A-B5E0-9865AC1B21BB}" destId="{7FFAFD13-F157-4FE5-AE57-319046416C2E}" srcOrd="0" destOrd="0" presId="urn:microsoft.com/office/officeart/2005/8/layout/radial1"/>
    <dgm:cxn modelId="{B65BD349-0DE5-4001-8E7D-471EA0E4995A}" type="presOf" srcId="{9F2A26D4-DA1B-412B-92AC-B0887B0344AF}" destId="{D3C19A31-AB90-46AD-AC5F-3611C9C829C2}" srcOrd="1" destOrd="0" presId="urn:microsoft.com/office/officeart/2005/8/layout/radial1"/>
    <dgm:cxn modelId="{165C6894-0B44-48DE-B5D1-BA6C5CD90D4D}" type="presOf" srcId="{0F7EE274-8173-4B5B-B168-079632472AA7}" destId="{3DC3B51F-0263-4939-A744-E15ED1F7FC09}" srcOrd="0" destOrd="0" presId="urn:microsoft.com/office/officeart/2005/8/layout/radial1"/>
    <dgm:cxn modelId="{E57F6EAC-7393-46E8-AC03-E027DCF094A7}" type="presOf" srcId="{5ED83BCB-3033-4899-A00A-CF2AC25376F8}" destId="{AA456864-1172-4CCF-A247-DDA8643E5AF3}" srcOrd="0" destOrd="0" presId="urn:microsoft.com/office/officeart/2005/8/layout/radial1"/>
    <dgm:cxn modelId="{4081028F-CD85-447D-B0CE-908DEB9DA820}" type="presOf" srcId="{D3AE3689-974A-408A-B5E0-9865AC1B21BB}" destId="{8243D8B6-7931-4865-8121-A9B092FAD38D}" srcOrd="1" destOrd="0" presId="urn:microsoft.com/office/officeart/2005/8/layout/radial1"/>
    <dgm:cxn modelId="{5B926D5F-CC90-4EEA-B8EF-D3E359DF49FC}" type="presOf" srcId="{38F79DD7-C92E-48FD-A457-1943741F6EA4}" destId="{0798D979-A954-410A-8699-4C51815B6273}" srcOrd="0" destOrd="0" presId="urn:microsoft.com/office/officeart/2005/8/layout/radial1"/>
    <dgm:cxn modelId="{1954F9FC-C2C1-4E55-AD60-D6AC02A84828}" type="presOf" srcId="{FAA22C4D-30CD-4C61-BE4E-7FE271FD4D37}" destId="{03CFE3D8-0739-4574-8519-DE9F68F7DEAE}" srcOrd="0" destOrd="0" presId="urn:microsoft.com/office/officeart/2005/8/layout/radial1"/>
    <dgm:cxn modelId="{EE3B43EA-D2DE-473E-9C70-CDEC5977194C}" type="presOf" srcId="{0F7EE274-8173-4B5B-B168-079632472AA7}" destId="{52F56F40-FDE9-48B5-A4B5-4372989A1F51}" srcOrd="1" destOrd="0" presId="urn:microsoft.com/office/officeart/2005/8/layout/radial1"/>
    <dgm:cxn modelId="{C5882F34-AA59-4071-AA67-8A5ED9354563}" srcId="{66E8DC24-94EA-4718-BD3D-D5104F7BFF7A}" destId="{38F79DD7-C92E-48FD-A457-1943741F6EA4}" srcOrd="0" destOrd="0" parTransId="{D3AE3689-974A-408A-B5E0-9865AC1B21BB}" sibTransId="{828AE9DD-BD96-4CC2-A4F5-84710FD2CC25}"/>
    <dgm:cxn modelId="{47A9914C-953E-457B-BFE8-48CB32A5F17F}" srcId="{66E8DC24-94EA-4718-BD3D-D5104F7BFF7A}" destId="{FAA22C4D-30CD-4C61-BE4E-7FE271FD4D37}" srcOrd="2" destOrd="0" parTransId="{693ED04B-CB80-4CE9-86AA-32D93D94DCAB}" sibTransId="{82133987-EECE-46F6-8E2F-6B72FE73252D}"/>
    <dgm:cxn modelId="{FC5C1CF3-9F1B-4921-9CEE-87A250C78F47}" type="presOf" srcId="{52E8CF4E-FAE4-472E-ACF0-741C55AC0A33}" destId="{321BA160-29FB-4655-B4C0-4C641DE24687}" srcOrd="0" destOrd="0" presId="urn:microsoft.com/office/officeart/2005/8/layout/radial1"/>
    <dgm:cxn modelId="{F179D6E5-DEAD-425E-BA19-42DF6036DC58}" srcId="{66E8DC24-94EA-4718-BD3D-D5104F7BFF7A}" destId="{5ED83BCB-3033-4899-A00A-CF2AC25376F8}" srcOrd="5" destOrd="0" parTransId="{61058B3A-378D-4EB6-B089-8E3FC846CDEE}" sibTransId="{E098AC35-3B3F-4299-B06A-E1E28122478A}"/>
    <dgm:cxn modelId="{2BB13C4B-9846-42B1-A580-27C1E4E32708}" type="presOf" srcId="{693ED04B-CB80-4CE9-86AA-32D93D94DCAB}" destId="{F49ED38B-9A0A-4C79-B937-F0693E3378F8}" srcOrd="0" destOrd="0" presId="urn:microsoft.com/office/officeart/2005/8/layout/radial1"/>
    <dgm:cxn modelId="{4992160A-B37D-490B-A5E7-9A55A34A047D}" srcId="{66E8DC24-94EA-4718-BD3D-D5104F7BFF7A}" destId="{99255209-260C-4D0B-B0FB-74F99B0C411B}" srcOrd="3" destOrd="0" parTransId="{3CA33945-75F3-4C76-AB10-4EA0D949551C}" sibTransId="{91FB5BDE-E715-4590-BCD6-24F4E4554DF8}"/>
    <dgm:cxn modelId="{B7D68600-BB59-4D86-BB3C-6D68384E3403}" type="presOf" srcId="{AD73D546-B2D8-4DA4-95E5-E60373CA7ACC}" destId="{561D102A-58CF-44F6-8CD2-9A0DE1B71414}" srcOrd="0" destOrd="0" presId="urn:microsoft.com/office/officeart/2005/8/layout/radial1"/>
    <dgm:cxn modelId="{B6A4A409-2DA3-4F6B-A3E6-58CC5615E9C9}" srcId="{AD73D546-B2D8-4DA4-95E5-E60373CA7ACC}" destId="{66E8DC24-94EA-4718-BD3D-D5104F7BFF7A}" srcOrd="0" destOrd="0" parTransId="{30A5CE3F-18C6-4F81-BD28-CEE74AB9ABCF}" sibTransId="{034A1672-2E98-4F50-8B93-B84C3298A490}"/>
    <dgm:cxn modelId="{05A36A65-46BA-447B-8C38-0789912EBDE3}" type="presOf" srcId="{3CA33945-75F3-4C76-AB10-4EA0D949551C}" destId="{C5246538-8F06-43A8-8DC8-2B5D84F49C73}" srcOrd="1" destOrd="0" presId="urn:microsoft.com/office/officeart/2005/8/layout/radial1"/>
    <dgm:cxn modelId="{9238CEFF-DDF6-459F-B635-D96B5E064E2A}" type="presOf" srcId="{3CA33945-75F3-4C76-AB10-4EA0D949551C}" destId="{F71DCC60-EF2C-44CF-A6BB-142A84D2D8C1}" srcOrd="0" destOrd="0" presId="urn:microsoft.com/office/officeart/2005/8/layout/radial1"/>
    <dgm:cxn modelId="{B7FDE2DB-53D0-4078-BA43-210489FE3A38}" srcId="{66E8DC24-94EA-4718-BD3D-D5104F7BFF7A}" destId="{170A1F01-5A02-4246-A0E1-DBFE2ADC2AF9}" srcOrd="4" destOrd="0" parTransId="{9F2A26D4-DA1B-412B-92AC-B0887B0344AF}" sibTransId="{F2ADECF0-4D3F-44C9-87D5-8E99FC15F0D8}"/>
    <dgm:cxn modelId="{F4EB92A4-4449-4EA8-883F-15E5961E2658}" type="presOf" srcId="{693ED04B-CB80-4CE9-86AA-32D93D94DCAB}" destId="{03872E7B-BC8F-4130-9AE8-B0B189121619}" srcOrd="1" destOrd="0" presId="urn:microsoft.com/office/officeart/2005/8/layout/radial1"/>
    <dgm:cxn modelId="{783DF523-66E3-4DA0-935C-10DC19F5663E}" type="presOf" srcId="{61058B3A-378D-4EB6-B089-8E3FC846CDEE}" destId="{AFF1878C-E1E3-47A0-A55F-5C2FF1E8D3BC}" srcOrd="1" destOrd="0" presId="urn:microsoft.com/office/officeart/2005/8/layout/radial1"/>
    <dgm:cxn modelId="{64D56324-745A-4CB7-8C35-B22932713A59}" type="presOf" srcId="{9F2A26D4-DA1B-412B-92AC-B0887B0344AF}" destId="{75D146FF-F905-4730-A7DF-265480733611}" srcOrd="0" destOrd="0" presId="urn:microsoft.com/office/officeart/2005/8/layout/radial1"/>
    <dgm:cxn modelId="{ED3EA527-F457-40EA-A5F4-99430DF3B88A}" type="presParOf" srcId="{561D102A-58CF-44F6-8CD2-9A0DE1B71414}" destId="{6DFEE459-754D-4EC2-9EE9-49CE2FD377A7}" srcOrd="0" destOrd="0" presId="urn:microsoft.com/office/officeart/2005/8/layout/radial1"/>
    <dgm:cxn modelId="{14483C52-48B9-4A07-A42E-DD2B4122211E}" type="presParOf" srcId="{561D102A-58CF-44F6-8CD2-9A0DE1B71414}" destId="{7FFAFD13-F157-4FE5-AE57-319046416C2E}" srcOrd="1" destOrd="0" presId="urn:microsoft.com/office/officeart/2005/8/layout/radial1"/>
    <dgm:cxn modelId="{79DC624A-75D5-466B-BBFC-753AC3BA8579}" type="presParOf" srcId="{7FFAFD13-F157-4FE5-AE57-319046416C2E}" destId="{8243D8B6-7931-4865-8121-A9B092FAD38D}" srcOrd="0" destOrd="0" presId="urn:microsoft.com/office/officeart/2005/8/layout/radial1"/>
    <dgm:cxn modelId="{E9EEFBE5-93F5-4708-8DD9-825624BBE8E2}" type="presParOf" srcId="{561D102A-58CF-44F6-8CD2-9A0DE1B71414}" destId="{0798D979-A954-410A-8699-4C51815B6273}" srcOrd="2" destOrd="0" presId="urn:microsoft.com/office/officeart/2005/8/layout/radial1"/>
    <dgm:cxn modelId="{980F8A11-516E-44F2-AB18-09DBFCAC420E}" type="presParOf" srcId="{561D102A-58CF-44F6-8CD2-9A0DE1B71414}" destId="{3DC3B51F-0263-4939-A744-E15ED1F7FC09}" srcOrd="3" destOrd="0" presId="urn:microsoft.com/office/officeart/2005/8/layout/radial1"/>
    <dgm:cxn modelId="{9859282E-AB67-4522-BD45-847ED155B271}" type="presParOf" srcId="{3DC3B51F-0263-4939-A744-E15ED1F7FC09}" destId="{52F56F40-FDE9-48B5-A4B5-4372989A1F51}" srcOrd="0" destOrd="0" presId="urn:microsoft.com/office/officeart/2005/8/layout/radial1"/>
    <dgm:cxn modelId="{42DA4F1E-2A95-41C9-8058-D20B53A45584}" type="presParOf" srcId="{561D102A-58CF-44F6-8CD2-9A0DE1B71414}" destId="{321BA160-29FB-4655-B4C0-4C641DE24687}" srcOrd="4" destOrd="0" presId="urn:microsoft.com/office/officeart/2005/8/layout/radial1"/>
    <dgm:cxn modelId="{02F8A4C0-B0EC-4CCF-B783-7C04C6234D2E}" type="presParOf" srcId="{561D102A-58CF-44F6-8CD2-9A0DE1B71414}" destId="{F49ED38B-9A0A-4C79-B937-F0693E3378F8}" srcOrd="5" destOrd="0" presId="urn:microsoft.com/office/officeart/2005/8/layout/radial1"/>
    <dgm:cxn modelId="{D6BA81D6-485E-4349-A053-1BCD722D07A3}" type="presParOf" srcId="{F49ED38B-9A0A-4C79-B937-F0693E3378F8}" destId="{03872E7B-BC8F-4130-9AE8-B0B189121619}" srcOrd="0" destOrd="0" presId="urn:microsoft.com/office/officeart/2005/8/layout/radial1"/>
    <dgm:cxn modelId="{4DA71351-6485-4299-95EB-E191455BA943}" type="presParOf" srcId="{561D102A-58CF-44F6-8CD2-9A0DE1B71414}" destId="{03CFE3D8-0739-4574-8519-DE9F68F7DEAE}" srcOrd="6" destOrd="0" presId="urn:microsoft.com/office/officeart/2005/8/layout/radial1"/>
    <dgm:cxn modelId="{193D54F5-640D-45D5-810D-D1D0670832A9}" type="presParOf" srcId="{561D102A-58CF-44F6-8CD2-9A0DE1B71414}" destId="{F71DCC60-EF2C-44CF-A6BB-142A84D2D8C1}" srcOrd="7" destOrd="0" presId="urn:microsoft.com/office/officeart/2005/8/layout/radial1"/>
    <dgm:cxn modelId="{9ED1ABFA-54E9-41E9-8789-3367B1983591}" type="presParOf" srcId="{F71DCC60-EF2C-44CF-A6BB-142A84D2D8C1}" destId="{C5246538-8F06-43A8-8DC8-2B5D84F49C73}" srcOrd="0" destOrd="0" presId="urn:microsoft.com/office/officeart/2005/8/layout/radial1"/>
    <dgm:cxn modelId="{20C7B6B9-77E1-4278-911E-C1A2F926599F}" type="presParOf" srcId="{561D102A-58CF-44F6-8CD2-9A0DE1B71414}" destId="{F03F6CB5-F61C-42BF-8AA3-F1C872C07D73}" srcOrd="8" destOrd="0" presId="urn:microsoft.com/office/officeart/2005/8/layout/radial1"/>
    <dgm:cxn modelId="{79EDD7C1-C9E8-4F21-A551-8809D17CF1EB}" type="presParOf" srcId="{561D102A-58CF-44F6-8CD2-9A0DE1B71414}" destId="{75D146FF-F905-4730-A7DF-265480733611}" srcOrd="9" destOrd="0" presId="urn:microsoft.com/office/officeart/2005/8/layout/radial1"/>
    <dgm:cxn modelId="{359444EA-F8A3-4476-8A0B-4CE0D283C441}" type="presParOf" srcId="{75D146FF-F905-4730-A7DF-265480733611}" destId="{D3C19A31-AB90-46AD-AC5F-3611C9C829C2}" srcOrd="0" destOrd="0" presId="urn:microsoft.com/office/officeart/2005/8/layout/radial1"/>
    <dgm:cxn modelId="{C2FD723F-C848-4975-89C9-207A4E71EF1A}" type="presParOf" srcId="{561D102A-58CF-44F6-8CD2-9A0DE1B71414}" destId="{2D702CAB-5F67-4349-B60D-28A3F0806F1C}" srcOrd="10" destOrd="0" presId="urn:microsoft.com/office/officeart/2005/8/layout/radial1"/>
    <dgm:cxn modelId="{6E8B8BEF-7675-462B-9C2A-49BF5E07041F}" type="presParOf" srcId="{561D102A-58CF-44F6-8CD2-9A0DE1B71414}" destId="{0FBFE87C-37A1-489C-A01B-A9B672422F6E}" srcOrd="11" destOrd="0" presId="urn:microsoft.com/office/officeart/2005/8/layout/radial1"/>
    <dgm:cxn modelId="{FD2AA487-9266-46C7-8E6B-6A44C47AEFD5}" type="presParOf" srcId="{0FBFE87C-37A1-489C-A01B-A9B672422F6E}" destId="{AFF1878C-E1E3-47A0-A55F-5C2FF1E8D3BC}" srcOrd="0" destOrd="0" presId="urn:microsoft.com/office/officeart/2005/8/layout/radial1"/>
    <dgm:cxn modelId="{F74E7B97-6AB8-4687-8B4D-54AE1DD15DD7}" type="presParOf" srcId="{561D102A-58CF-44F6-8CD2-9A0DE1B71414}" destId="{AA456864-1172-4CCF-A247-DDA8643E5AF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6B773-4933-4427-AB9C-E099E14042D3}" type="datetimeFigureOut">
              <a:rPr lang="en-GB" smtClean="0"/>
              <a:t>31/08/2017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57F32-C711-47DB-9F55-4DBAD20633E6}" type="slidenum">
              <a:rPr lang="en-GB" smtClean="0"/>
              <a:t>‹#›</a:t>
            </a:fld>
            <a:endParaRPr lang="en-GB"/>
          </a:p>
        </p:txBody>
      </p:sp>
    </p:spTree>
    <p:extLst>
      <p:ext uri="{BB962C8B-B14F-4D97-AF65-F5344CB8AC3E}">
        <p14:creationId xmlns:p14="http://schemas.microsoft.com/office/powerpoint/2010/main" val="2056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A57F32-C711-47DB-9F55-4DBAD20633E6}" type="slidenum">
              <a:rPr lang="en-GB" smtClean="0"/>
              <a:t>1</a:t>
            </a:fld>
            <a:endParaRPr lang="en-GB"/>
          </a:p>
        </p:txBody>
      </p:sp>
    </p:spTree>
    <p:extLst>
      <p:ext uri="{BB962C8B-B14F-4D97-AF65-F5344CB8AC3E}">
        <p14:creationId xmlns:p14="http://schemas.microsoft.com/office/powerpoint/2010/main" val="47377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163900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139926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191969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0966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872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846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31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65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811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2388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50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226790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963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1522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66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11F7A-64FE-44A1-8FFE-FD6C7CD74D49}"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79449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311F7A-64FE-44A1-8FFE-FD6C7CD74D49}"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258161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311F7A-64FE-44A1-8FFE-FD6C7CD74D49}" type="datetimeFigureOut">
              <a:rPr lang="en-GB" smtClean="0"/>
              <a:t>31/08/2017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201939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311F7A-64FE-44A1-8FFE-FD6C7CD74D49}" type="datetimeFigureOut">
              <a:rPr lang="en-GB" smtClean="0"/>
              <a:t>31/08/2017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384079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11F7A-64FE-44A1-8FFE-FD6C7CD74D49}" type="datetimeFigureOut">
              <a:rPr lang="en-GB" smtClean="0"/>
              <a:t>31/08/2017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429122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1F7A-64FE-44A1-8FFE-FD6C7CD74D49}"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354783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1F7A-64FE-44A1-8FFE-FD6C7CD74D49}"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4CB6A-9863-4E80-B5AB-35C436F5C66B}" type="slidenum">
              <a:rPr lang="en-GB" smtClean="0"/>
              <a:t>‹#›</a:t>
            </a:fld>
            <a:endParaRPr lang="en-GB"/>
          </a:p>
        </p:txBody>
      </p:sp>
    </p:spTree>
    <p:extLst>
      <p:ext uri="{BB962C8B-B14F-4D97-AF65-F5344CB8AC3E}">
        <p14:creationId xmlns:p14="http://schemas.microsoft.com/office/powerpoint/2010/main" val="310873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11F7A-64FE-44A1-8FFE-FD6C7CD74D49}" type="datetimeFigureOut">
              <a:rPr lang="en-GB" smtClean="0"/>
              <a:t>31/08/2017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4CB6A-9863-4E80-B5AB-35C436F5C66B}" type="slidenum">
              <a:rPr lang="en-GB" smtClean="0"/>
              <a:t>‹#›</a:t>
            </a:fld>
            <a:endParaRPr lang="en-GB"/>
          </a:p>
        </p:txBody>
      </p:sp>
    </p:spTree>
    <p:extLst>
      <p:ext uri="{BB962C8B-B14F-4D97-AF65-F5344CB8AC3E}">
        <p14:creationId xmlns:p14="http://schemas.microsoft.com/office/powerpoint/2010/main" val="122390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11F7A-64FE-44A1-8FFE-FD6C7CD74D49}" type="datetimeFigureOut">
              <a:rPr lang="en-GB" smtClean="0">
                <a:solidFill>
                  <a:prstClr val="black">
                    <a:tint val="75000"/>
                  </a:prstClr>
                </a:solidFill>
              </a:rPr>
              <a:pPr/>
              <a:t>31/08/2017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4CB6A-9863-4E80-B5AB-35C436F5C6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7738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vid.scott@communityjustice.scot"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beta.gov.scot/publications/national-strategy-community-justice/"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152128"/>
          </a:xfrm>
        </p:spPr>
        <p:txBody>
          <a:bodyPr>
            <a:normAutofit fontScale="90000"/>
          </a:bodyPr>
          <a:lstStyle/>
          <a:p>
            <a:r>
              <a:rPr lang="en-GB" b="1" dirty="0" smtClean="0"/>
              <a:t>An Introduction to </a:t>
            </a:r>
            <a:br>
              <a:rPr lang="en-GB" b="1" dirty="0" smtClean="0"/>
            </a:br>
            <a:r>
              <a:rPr lang="en-GB" b="1" dirty="0" smtClean="0"/>
              <a:t>Community Justice Scotland</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44624"/>
            <a:ext cx="2880320" cy="1907516"/>
          </a:xfrm>
          <a:prstGeom prst="rect">
            <a:avLst/>
          </a:prstGeom>
        </p:spPr>
      </p:pic>
    </p:spTree>
    <p:extLst>
      <p:ext uri="{BB962C8B-B14F-4D97-AF65-F5344CB8AC3E}">
        <p14:creationId xmlns:p14="http://schemas.microsoft.com/office/powerpoint/2010/main" val="244426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6" name="TextBox 5"/>
          <p:cNvSpPr txBox="1"/>
          <p:nvPr/>
        </p:nvSpPr>
        <p:spPr>
          <a:xfrm>
            <a:off x="1170804" y="5085184"/>
            <a:ext cx="6138027" cy="1077218"/>
          </a:xfrm>
          <a:prstGeom prst="rect">
            <a:avLst/>
          </a:prstGeom>
          <a:noFill/>
        </p:spPr>
        <p:txBody>
          <a:bodyPr wrap="none" rtlCol="0">
            <a:spAutoFit/>
          </a:bodyPr>
          <a:lstStyle/>
          <a:p>
            <a:r>
              <a:rPr lang="en-GB" sz="3200" dirty="0" err="1" smtClean="0">
                <a:solidFill>
                  <a:prstClr val="black"/>
                </a:solidFill>
                <a:hlinkClick r:id="rId3"/>
              </a:rPr>
              <a:t>david.scott@communityjustice.scot</a:t>
            </a:r>
            <a:endParaRPr lang="en-GB" sz="3200" dirty="0" smtClean="0">
              <a:solidFill>
                <a:prstClr val="black"/>
              </a:solidFill>
            </a:endParaRPr>
          </a:p>
          <a:p>
            <a:endParaRPr lang="en-GB" sz="3200" dirty="0">
              <a:solidFill>
                <a:prstClr val="black"/>
              </a:solidFill>
            </a:endParaRPr>
          </a:p>
        </p:txBody>
      </p:sp>
      <p:sp>
        <p:nvSpPr>
          <p:cNvPr id="2" name="TextBox 1"/>
          <p:cNvSpPr txBox="1"/>
          <p:nvPr/>
        </p:nvSpPr>
        <p:spPr>
          <a:xfrm>
            <a:off x="3181065" y="2276872"/>
            <a:ext cx="2117503" cy="646331"/>
          </a:xfrm>
          <a:prstGeom prst="rect">
            <a:avLst/>
          </a:prstGeom>
          <a:noFill/>
        </p:spPr>
        <p:txBody>
          <a:bodyPr wrap="none" rtlCol="0">
            <a:spAutoFit/>
          </a:bodyPr>
          <a:lstStyle/>
          <a:p>
            <a:r>
              <a:rPr lang="en-GB" sz="3600" b="1" dirty="0" smtClean="0"/>
              <a:t>Questions</a:t>
            </a:r>
            <a:endParaRPr lang="en-GB" sz="3600" b="1" dirty="0"/>
          </a:p>
        </p:txBody>
      </p:sp>
    </p:spTree>
    <p:extLst>
      <p:ext uri="{BB962C8B-B14F-4D97-AF65-F5344CB8AC3E}">
        <p14:creationId xmlns:p14="http://schemas.microsoft.com/office/powerpoint/2010/main" val="81818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TextBox 1"/>
          <p:cNvSpPr txBox="1"/>
          <p:nvPr/>
        </p:nvSpPr>
        <p:spPr>
          <a:xfrm>
            <a:off x="881489" y="1772816"/>
            <a:ext cx="7374968" cy="2862322"/>
          </a:xfrm>
          <a:prstGeom prst="rect">
            <a:avLst/>
          </a:prstGeom>
          <a:noFill/>
        </p:spPr>
        <p:txBody>
          <a:bodyPr wrap="none" rtlCol="0">
            <a:spAutoFit/>
          </a:bodyPr>
          <a:lstStyle/>
          <a:p>
            <a:pPr algn="ctr"/>
            <a:r>
              <a:rPr lang="en-GB" sz="3600" b="1" u="sng" dirty="0" smtClean="0"/>
              <a:t>Our Vision</a:t>
            </a:r>
          </a:p>
          <a:p>
            <a:pPr algn="ctr"/>
            <a:endParaRPr lang="en-GB" sz="3600" b="1" u="sng" dirty="0" smtClean="0"/>
          </a:p>
          <a:p>
            <a:pPr algn="ctr"/>
            <a:r>
              <a:rPr lang="en-GB" sz="3600" b="1" dirty="0" smtClean="0"/>
              <a:t>Making Scotland a safer place to live</a:t>
            </a:r>
          </a:p>
          <a:p>
            <a:pPr algn="ctr"/>
            <a:r>
              <a:rPr lang="en-GB" sz="3600" b="1" dirty="0"/>
              <a:t>b</a:t>
            </a:r>
            <a:r>
              <a:rPr lang="en-GB" sz="3600" b="1" dirty="0" smtClean="0"/>
              <a:t>y leading and promoting world-class</a:t>
            </a:r>
          </a:p>
          <a:p>
            <a:pPr algn="ctr"/>
            <a:r>
              <a:rPr lang="en-GB" sz="3600" b="1" dirty="0"/>
              <a:t>s</a:t>
            </a:r>
            <a:r>
              <a:rPr lang="en-GB" sz="3600" b="1" dirty="0" smtClean="0"/>
              <a:t>tandards of community justice.</a:t>
            </a:r>
            <a:endParaRPr lang="en-GB" sz="3600" b="1" dirty="0"/>
          </a:p>
        </p:txBody>
      </p:sp>
    </p:spTree>
    <p:extLst>
      <p:ext uri="{BB962C8B-B14F-4D97-AF65-F5344CB8AC3E}">
        <p14:creationId xmlns:p14="http://schemas.microsoft.com/office/powerpoint/2010/main" val="624414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Rectangle 1"/>
          <p:cNvSpPr/>
          <p:nvPr/>
        </p:nvSpPr>
        <p:spPr>
          <a:xfrm>
            <a:off x="395536" y="1196752"/>
            <a:ext cx="8352928" cy="5539978"/>
          </a:xfrm>
          <a:prstGeom prst="rect">
            <a:avLst/>
          </a:prstGeom>
        </p:spPr>
        <p:txBody>
          <a:bodyPr wrap="square">
            <a:spAutoFit/>
          </a:bodyPr>
          <a:lstStyle/>
          <a:p>
            <a:pPr>
              <a:tabLst>
                <a:tab pos="457200" algn="l"/>
                <a:tab pos="914400" algn="l"/>
                <a:tab pos="1371600" algn="l"/>
                <a:tab pos="1828800" algn="l"/>
                <a:tab pos="2971800" algn="l"/>
                <a:tab pos="3429000" algn="l"/>
                <a:tab pos="5715000" algn="r"/>
                <a:tab pos="457200" algn="l"/>
              </a:tabLst>
            </a:pPr>
            <a:endParaRPr lang="en-GB" dirty="0">
              <a:ea typeface="Times New Roman"/>
              <a:cs typeface="Times New Roman"/>
            </a:endParaRPr>
          </a:p>
          <a:p>
            <a:pPr marL="342900" lvl="0" indent="-342900">
              <a:buFont typeface="Arial" panose="020B0604020202020204" pitchFamily="34" charset="0"/>
              <a:buChar char="•"/>
              <a:tabLst>
                <a:tab pos="457200" algn="l"/>
                <a:tab pos="914400" algn="l"/>
                <a:tab pos="1371600" algn="l"/>
                <a:tab pos="1828800" algn="l"/>
                <a:tab pos="2971800" algn="l"/>
                <a:tab pos="3429000" algn="l"/>
                <a:tab pos="5715000" algn="r"/>
                <a:tab pos="457200" algn="l"/>
              </a:tabLst>
            </a:pPr>
            <a:r>
              <a:rPr lang="en-GB" sz="3600" b="1" dirty="0">
                <a:ea typeface="Times New Roman"/>
                <a:cs typeface="Times New Roman"/>
              </a:rPr>
              <a:t>trauma-informed</a:t>
            </a:r>
            <a:r>
              <a:rPr lang="en-GB" sz="2400" dirty="0">
                <a:ea typeface="Times New Roman"/>
                <a:cs typeface="Times New Roman"/>
              </a:rPr>
              <a:t>, with a public health perspective recognising that trauma, adverse </a:t>
            </a:r>
            <a:r>
              <a:rPr lang="en-GB" sz="2400" dirty="0" smtClean="0">
                <a:ea typeface="Times New Roman"/>
                <a:cs typeface="Times New Roman"/>
              </a:rPr>
              <a:t>childhood experiences and </a:t>
            </a:r>
            <a:r>
              <a:rPr lang="en-GB" sz="2400" dirty="0">
                <a:ea typeface="Times New Roman"/>
                <a:cs typeface="Times New Roman"/>
              </a:rPr>
              <a:t>poor health impact on life chances in the future.</a:t>
            </a:r>
            <a:r>
              <a:rPr lang="en-GB" dirty="0">
                <a:ea typeface="Times New Roman"/>
                <a:cs typeface="Times New Roman"/>
              </a:rPr>
              <a:t> </a:t>
            </a:r>
          </a:p>
          <a:p>
            <a:pPr>
              <a:tabLst>
                <a:tab pos="457200" algn="l"/>
                <a:tab pos="914400" algn="l"/>
                <a:tab pos="1371600" algn="l"/>
                <a:tab pos="1828800" algn="l"/>
                <a:tab pos="2971800" algn="l"/>
                <a:tab pos="3429000" algn="l"/>
                <a:tab pos="5715000" algn="r"/>
                <a:tab pos="457200" algn="l"/>
              </a:tabLst>
            </a:pPr>
            <a:endParaRPr lang="en-GB" dirty="0">
              <a:ea typeface="Times New Roman"/>
              <a:cs typeface="Times New Roman"/>
            </a:endParaRPr>
          </a:p>
          <a:p>
            <a:pPr marL="342900" lvl="0" indent="-342900">
              <a:buFont typeface="Arial" panose="020B0604020202020204" pitchFamily="34" charset="0"/>
              <a:buChar char="•"/>
              <a:tabLst>
                <a:tab pos="457200" algn="l"/>
                <a:tab pos="914400" algn="l"/>
                <a:tab pos="1371600" algn="l"/>
                <a:tab pos="1828800" algn="l"/>
                <a:tab pos="2971800" algn="l"/>
                <a:tab pos="3429000" algn="l"/>
                <a:tab pos="5715000" algn="r"/>
                <a:tab pos="457200" algn="l"/>
              </a:tabLst>
            </a:pPr>
            <a:r>
              <a:rPr lang="en-GB" sz="3600" b="1" dirty="0">
                <a:ea typeface="Times New Roman"/>
                <a:cs typeface="Times New Roman"/>
              </a:rPr>
              <a:t>evidence-based</a:t>
            </a:r>
            <a:r>
              <a:rPr lang="en-GB" sz="2400" dirty="0">
                <a:ea typeface="Times New Roman"/>
                <a:cs typeface="Times New Roman"/>
              </a:rPr>
              <a:t>, promoting what works in community justice to improve outcomes for people and commissioning research into innovative approaches in community justice.</a:t>
            </a:r>
          </a:p>
          <a:p>
            <a:pPr marL="685800">
              <a:tabLst>
                <a:tab pos="457200" algn="l"/>
                <a:tab pos="914400" algn="l"/>
                <a:tab pos="1371600" algn="l"/>
                <a:tab pos="1828800" algn="l"/>
                <a:tab pos="2971800" algn="l"/>
                <a:tab pos="3429000" algn="l"/>
                <a:tab pos="5715000" algn="r"/>
                <a:tab pos="457200" algn="l"/>
              </a:tabLst>
            </a:pPr>
            <a:r>
              <a:rPr lang="en-GB" dirty="0">
                <a:ea typeface="Times New Roman"/>
                <a:cs typeface="Times New Roman"/>
              </a:rPr>
              <a:t> </a:t>
            </a:r>
          </a:p>
          <a:p>
            <a:pPr marL="285750" indent="-285750">
              <a:buFont typeface="Arial" panose="020B0604020202020204" pitchFamily="34" charset="0"/>
              <a:buChar char="•"/>
            </a:pPr>
            <a:r>
              <a:rPr lang="en-GB" sz="3600" b="1" dirty="0">
                <a:ea typeface="Times New Roman"/>
                <a:cs typeface="Times New Roman"/>
              </a:rPr>
              <a:t>collaborative</a:t>
            </a:r>
            <a:r>
              <a:rPr lang="en-GB" sz="2400" dirty="0">
                <a:ea typeface="Times New Roman"/>
                <a:cs typeface="Times New Roman"/>
              </a:rPr>
              <a:t>, working with partners and stakeholders including people with lived experience of the justice system, their families, victims and communities, and recognising the expertise and the contribution of others to deliver improved community justice outcomes</a:t>
            </a:r>
            <a:endParaRPr lang="en-GB" sz="2400" dirty="0"/>
          </a:p>
        </p:txBody>
      </p:sp>
      <p:sp>
        <p:nvSpPr>
          <p:cNvPr id="3" name="TextBox 2"/>
          <p:cNvSpPr txBox="1"/>
          <p:nvPr/>
        </p:nvSpPr>
        <p:spPr>
          <a:xfrm>
            <a:off x="3851920" y="185844"/>
            <a:ext cx="1668214" cy="646331"/>
          </a:xfrm>
          <a:prstGeom prst="rect">
            <a:avLst/>
          </a:prstGeom>
          <a:noFill/>
        </p:spPr>
        <p:txBody>
          <a:bodyPr wrap="none" rtlCol="0">
            <a:spAutoFit/>
          </a:bodyPr>
          <a:lstStyle/>
          <a:p>
            <a:r>
              <a:rPr lang="en-GB" sz="3600" b="1" dirty="0" smtClean="0"/>
              <a:t>We are:</a:t>
            </a:r>
            <a:endParaRPr lang="en-GB" sz="3600" b="1" dirty="0"/>
          </a:p>
        </p:txBody>
      </p:sp>
    </p:spTree>
    <p:extLst>
      <p:ext uri="{BB962C8B-B14F-4D97-AF65-F5344CB8AC3E}">
        <p14:creationId xmlns:p14="http://schemas.microsoft.com/office/powerpoint/2010/main" val="25635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TextBox 1"/>
          <p:cNvSpPr txBox="1"/>
          <p:nvPr/>
        </p:nvSpPr>
        <p:spPr>
          <a:xfrm>
            <a:off x="3126512" y="450338"/>
            <a:ext cx="3460371" cy="646331"/>
          </a:xfrm>
          <a:prstGeom prst="rect">
            <a:avLst/>
          </a:prstGeom>
          <a:noFill/>
        </p:spPr>
        <p:txBody>
          <a:bodyPr wrap="none" rtlCol="0">
            <a:spAutoFit/>
          </a:bodyPr>
          <a:lstStyle/>
          <a:p>
            <a:r>
              <a:rPr lang="en-GB" sz="3600" b="1" u="sng" dirty="0" smtClean="0"/>
              <a:t>Strategic Themes</a:t>
            </a:r>
            <a:endParaRPr lang="en-GB" sz="3600" b="1" u="sng" dirty="0"/>
          </a:p>
        </p:txBody>
      </p:sp>
      <p:sp>
        <p:nvSpPr>
          <p:cNvPr id="3" name="TextBox 2"/>
          <p:cNvSpPr txBox="1"/>
          <p:nvPr/>
        </p:nvSpPr>
        <p:spPr>
          <a:xfrm>
            <a:off x="769876" y="1628800"/>
            <a:ext cx="7263142" cy="3416320"/>
          </a:xfrm>
          <a:prstGeom prst="rect">
            <a:avLst/>
          </a:prstGeom>
          <a:noFill/>
        </p:spPr>
        <p:txBody>
          <a:bodyPr wrap="none" rtlCol="0">
            <a:spAutoFit/>
          </a:bodyPr>
          <a:lstStyle/>
          <a:p>
            <a:pPr marL="571500" indent="-571500" algn="just">
              <a:spcAft>
                <a:spcPts val="0"/>
              </a:spcAft>
              <a:buFont typeface="Arial" panose="020B0604020202020204" pitchFamily="34" charset="0"/>
              <a:buChar char="•"/>
              <a:tabLst>
                <a:tab pos="457200" algn="l"/>
                <a:tab pos="914400" algn="l"/>
                <a:tab pos="1371600" algn="l"/>
                <a:tab pos="1828800" algn="l"/>
                <a:tab pos="2971800" algn="l"/>
                <a:tab pos="3429000" algn="l"/>
                <a:tab pos="5715000" algn="r"/>
              </a:tabLst>
            </a:pPr>
            <a:r>
              <a:rPr lang="en-GB" sz="3600" dirty="0" smtClean="0">
                <a:ea typeface="Times New Roman"/>
                <a:cs typeface="Times New Roman"/>
              </a:rPr>
              <a:t>Prevention </a:t>
            </a:r>
            <a:r>
              <a:rPr lang="en-GB" sz="3600" dirty="0">
                <a:ea typeface="Times New Roman"/>
                <a:cs typeface="Times New Roman"/>
              </a:rPr>
              <a:t>and early intervention, </a:t>
            </a:r>
            <a:endParaRPr lang="en-GB" sz="3600" dirty="0" smtClean="0">
              <a:ea typeface="Times New Roman"/>
              <a:cs typeface="Times New Roman"/>
            </a:endParaRPr>
          </a:p>
          <a:p>
            <a:pPr algn="just">
              <a:spcAft>
                <a:spcPts val="0"/>
              </a:spcAft>
              <a:tabLst>
                <a:tab pos="457200" algn="l"/>
                <a:tab pos="914400" algn="l"/>
                <a:tab pos="1371600" algn="l"/>
                <a:tab pos="1828800" algn="l"/>
                <a:tab pos="2971800" algn="l"/>
                <a:tab pos="3429000" algn="l"/>
                <a:tab pos="5715000" algn="r"/>
              </a:tabLst>
            </a:pPr>
            <a:r>
              <a:rPr lang="en-GB" sz="3600" dirty="0">
                <a:ea typeface="Times New Roman"/>
                <a:cs typeface="Times New Roman"/>
              </a:rPr>
              <a:t>	</a:t>
            </a:r>
            <a:r>
              <a:rPr lang="en-GB" sz="3600" dirty="0" smtClean="0">
                <a:ea typeface="Times New Roman"/>
                <a:cs typeface="Times New Roman"/>
              </a:rPr>
              <a:t> including </a:t>
            </a:r>
            <a:r>
              <a:rPr lang="en-GB" sz="3600" dirty="0">
                <a:ea typeface="Times New Roman"/>
                <a:cs typeface="Times New Roman"/>
              </a:rPr>
              <a:t>diversionary </a:t>
            </a:r>
            <a:r>
              <a:rPr lang="en-GB" sz="3600" dirty="0" smtClean="0">
                <a:ea typeface="Times New Roman"/>
                <a:cs typeface="Times New Roman"/>
              </a:rPr>
              <a:t>activity</a:t>
            </a:r>
          </a:p>
          <a:p>
            <a:pPr algn="just">
              <a:spcAft>
                <a:spcPts val="0"/>
              </a:spcAft>
              <a:tabLst>
                <a:tab pos="457200" algn="l"/>
                <a:tab pos="914400" algn="l"/>
                <a:tab pos="1371600" algn="l"/>
                <a:tab pos="1828800" algn="l"/>
                <a:tab pos="2971800" algn="l"/>
                <a:tab pos="3429000" algn="l"/>
                <a:tab pos="5715000" algn="r"/>
              </a:tabLst>
            </a:pPr>
            <a:endParaRPr lang="en-GB" sz="3600" dirty="0">
              <a:ea typeface="Times New Roman"/>
              <a:cs typeface="Times New Roman"/>
            </a:endParaRPr>
          </a:p>
          <a:p>
            <a:pPr marL="571500" indent="-571500" algn="just">
              <a:spcAft>
                <a:spcPts val="0"/>
              </a:spcAft>
              <a:buFont typeface="Arial" panose="020B0604020202020204" pitchFamily="34" charset="0"/>
              <a:buChar char="•"/>
              <a:tabLst>
                <a:tab pos="457200" algn="l"/>
                <a:tab pos="914400" algn="l"/>
                <a:tab pos="1371600" algn="l"/>
                <a:tab pos="1828800" algn="l"/>
                <a:tab pos="2971800" algn="l"/>
                <a:tab pos="3429000" algn="l"/>
                <a:tab pos="5715000" algn="r"/>
              </a:tabLst>
            </a:pPr>
            <a:r>
              <a:rPr lang="en-GB" sz="3600" dirty="0" smtClean="0">
                <a:ea typeface="Times New Roman"/>
                <a:cs typeface="Times New Roman"/>
              </a:rPr>
              <a:t>Community disposals</a:t>
            </a:r>
          </a:p>
          <a:p>
            <a:pPr algn="just">
              <a:spcAft>
                <a:spcPts val="0"/>
              </a:spcAft>
              <a:tabLst>
                <a:tab pos="457200" algn="l"/>
                <a:tab pos="914400" algn="l"/>
                <a:tab pos="1371600" algn="l"/>
                <a:tab pos="1828800" algn="l"/>
                <a:tab pos="2971800" algn="l"/>
                <a:tab pos="3429000" algn="l"/>
                <a:tab pos="5715000" algn="r"/>
              </a:tabLst>
            </a:pPr>
            <a:endParaRPr lang="en-GB" sz="3600" dirty="0">
              <a:ea typeface="Times New Roman"/>
              <a:cs typeface="Times New Roman"/>
            </a:endParaRPr>
          </a:p>
          <a:p>
            <a:pPr marL="571500" indent="-571500" algn="just">
              <a:spcAft>
                <a:spcPts val="0"/>
              </a:spcAft>
              <a:buFont typeface="Arial" panose="020B0604020202020204" pitchFamily="34" charset="0"/>
              <a:buChar char="•"/>
              <a:tabLst>
                <a:tab pos="457200" algn="l"/>
                <a:tab pos="914400" algn="l"/>
                <a:tab pos="1371600" algn="l"/>
                <a:tab pos="1828800" algn="l"/>
                <a:tab pos="2971800" algn="l"/>
                <a:tab pos="3429000" algn="l"/>
                <a:tab pos="5715000" algn="r"/>
              </a:tabLst>
            </a:pPr>
            <a:r>
              <a:rPr lang="en-GB" sz="3600" dirty="0" smtClean="0">
                <a:ea typeface="Times New Roman"/>
                <a:cs typeface="Times New Roman"/>
              </a:rPr>
              <a:t>Pre- </a:t>
            </a:r>
            <a:r>
              <a:rPr lang="en-GB" sz="3600" dirty="0">
                <a:ea typeface="Times New Roman"/>
                <a:cs typeface="Times New Roman"/>
              </a:rPr>
              <a:t>and post-release support</a:t>
            </a:r>
            <a:endParaRPr lang="en-GB" sz="3600" dirty="0">
              <a:effectLst/>
              <a:ea typeface="Times New Roman"/>
              <a:cs typeface="Times New Roman"/>
            </a:endParaRPr>
          </a:p>
        </p:txBody>
      </p:sp>
    </p:spTree>
    <p:extLst>
      <p:ext uri="{BB962C8B-B14F-4D97-AF65-F5344CB8AC3E}">
        <p14:creationId xmlns:p14="http://schemas.microsoft.com/office/powerpoint/2010/main" val="3967337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TextBox 1"/>
          <p:cNvSpPr txBox="1"/>
          <p:nvPr/>
        </p:nvSpPr>
        <p:spPr>
          <a:xfrm>
            <a:off x="193834" y="548680"/>
            <a:ext cx="8928992" cy="5355312"/>
          </a:xfrm>
          <a:prstGeom prst="rect">
            <a:avLst/>
          </a:prstGeom>
          <a:noFill/>
        </p:spPr>
        <p:txBody>
          <a:bodyPr wrap="square" rtlCol="0">
            <a:spAutoFit/>
          </a:bodyPr>
          <a:lstStyle/>
          <a:p>
            <a:pPr algn="ctr">
              <a:tabLst>
                <a:tab pos="457200" algn="l"/>
                <a:tab pos="914400" algn="l"/>
                <a:tab pos="1371600" algn="l"/>
                <a:tab pos="1828800" algn="l"/>
                <a:tab pos="2971800" algn="l"/>
                <a:tab pos="3429000" algn="l"/>
                <a:tab pos="5715000" algn="r"/>
              </a:tabLst>
            </a:pPr>
            <a:r>
              <a:rPr lang="en-GB" sz="3600" b="1" u="sng" dirty="0">
                <a:ea typeface="Times New Roman"/>
                <a:cs typeface="Times New Roman"/>
              </a:rPr>
              <a:t>L</a:t>
            </a:r>
            <a:r>
              <a:rPr lang="en-GB" sz="3600" b="1" u="sng" dirty="0" smtClean="0">
                <a:ea typeface="Times New Roman"/>
                <a:cs typeface="Times New Roman"/>
              </a:rPr>
              <a:t>ong term outcomes</a:t>
            </a:r>
            <a:endParaRPr lang="en-GB" sz="3600" b="1" u="sng" dirty="0">
              <a:ea typeface="Times New Roman"/>
              <a:cs typeface="Times New Roman"/>
            </a:endParaRPr>
          </a:p>
          <a:p>
            <a:pPr algn="just">
              <a:tabLst>
                <a:tab pos="457200" algn="l"/>
                <a:tab pos="914400" algn="l"/>
                <a:tab pos="1371600" algn="l"/>
                <a:tab pos="1828800" algn="l"/>
                <a:tab pos="2971800" algn="l"/>
                <a:tab pos="3429000" algn="l"/>
                <a:tab pos="5715000" algn="r"/>
              </a:tabLst>
            </a:pPr>
            <a:r>
              <a:rPr lang="en-GB" dirty="0">
                <a:latin typeface="Arial"/>
                <a:ea typeface="Times New Roman"/>
                <a:cs typeface="Times New Roman"/>
              </a:rPr>
              <a:t> </a:t>
            </a:r>
          </a:p>
          <a:p>
            <a:pPr marL="285750" indent="-285750" algn="just">
              <a:buFont typeface="Arial" panose="020B0604020202020204" pitchFamily="34" charset="0"/>
              <a:buChar char="•"/>
              <a:tabLst>
                <a:tab pos="457200" algn="l"/>
                <a:tab pos="914400" algn="l"/>
                <a:tab pos="1371600" algn="l"/>
                <a:tab pos="1828800" algn="l"/>
                <a:tab pos="2971800" algn="l"/>
                <a:tab pos="3429000" algn="l"/>
                <a:tab pos="5715000" algn="r"/>
              </a:tabLst>
            </a:pPr>
            <a:r>
              <a:rPr lang="en-GB" sz="3200" dirty="0" smtClean="0">
                <a:latin typeface="Arial"/>
                <a:ea typeface="Times New Roman"/>
                <a:cs typeface="Times New Roman"/>
              </a:rPr>
              <a:t>the </a:t>
            </a:r>
            <a:r>
              <a:rPr lang="en-GB" sz="3200" dirty="0">
                <a:latin typeface="Arial"/>
                <a:ea typeface="Times New Roman"/>
                <a:cs typeface="Times New Roman"/>
              </a:rPr>
              <a:t>reduction of short-term </a:t>
            </a:r>
            <a:r>
              <a:rPr lang="en-GB" sz="3200" dirty="0" smtClean="0">
                <a:latin typeface="Arial"/>
                <a:ea typeface="Times New Roman"/>
                <a:cs typeface="Times New Roman"/>
              </a:rPr>
              <a:t>prison sentences</a:t>
            </a:r>
          </a:p>
          <a:p>
            <a:pPr algn="just">
              <a:tabLst>
                <a:tab pos="457200" algn="l"/>
                <a:tab pos="914400" algn="l"/>
                <a:tab pos="1371600" algn="l"/>
                <a:tab pos="1828800" algn="l"/>
                <a:tab pos="2971800" algn="l"/>
                <a:tab pos="3429000" algn="l"/>
                <a:tab pos="5715000" algn="r"/>
              </a:tabLst>
            </a:pPr>
            <a:endParaRPr lang="en-GB" sz="3200" dirty="0">
              <a:latin typeface="Arial"/>
              <a:ea typeface="Times New Roman"/>
              <a:cs typeface="Times New Roman"/>
            </a:endParaRPr>
          </a:p>
          <a:p>
            <a:pPr marL="285750" indent="-285750" algn="just">
              <a:buFont typeface="Arial" panose="020B0604020202020204" pitchFamily="34" charset="0"/>
              <a:buChar char="•"/>
              <a:tabLst>
                <a:tab pos="457200" algn="l"/>
                <a:tab pos="914400" algn="l"/>
                <a:tab pos="1371600" algn="l"/>
                <a:tab pos="1828800" algn="l"/>
                <a:tab pos="2971800" algn="l"/>
                <a:tab pos="3429000" algn="l"/>
                <a:tab pos="5715000" algn="r"/>
              </a:tabLst>
            </a:pPr>
            <a:r>
              <a:rPr lang="en-GB" sz="3200" dirty="0" smtClean="0">
                <a:latin typeface="Arial"/>
                <a:ea typeface="Times New Roman"/>
                <a:cs typeface="Times New Roman"/>
              </a:rPr>
              <a:t>a </a:t>
            </a:r>
            <a:r>
              <a:rPr lang="en-GB" sz="3200" dirty="0">
                <a:latin typeface="Arial"/>
                <a:ea typeface="Times New Roman"/>
                <a:cs typeface="Times New Roman"/>
              </a:rPr>
              <a:t>reduction in the number of </a:t>
            </a:r>
            <a:r>
              <a:rPr lang="en-GB" sz="3200" dirty="0" smtClean="0">
                <a:latin typeface="Arial"/>
                <a:ea typeface="Times New Roman"/>
                <a:cs typeface="Times New Roman"/>
              </a:rPr>
              <a:t>people </a:t>
            </a:r>
            <a:r>
              <a:rPr lang="en-GB" sz="3200" dirty="0">
                <a:latin typeface="Arial"/>
                <a:ea typeface="Times New Roman"/>
                <a:cs typeface="Times New Roman"/>
              </a:rPr>
              <a:t>held </a:t>
            </a:r>
            <a:endParaRPr lang="en-GB" sz="3200" dirty="0" smtClean="0">
              <a:latin typeface="Arial"/>
              <a:ea typeface="Times New Roman"/>
              <a:cs typeface="Times New Roman"/>
            </a:endParaRPr>
          </a:p>
          <a:p>
            <a:pPr algn="just">
              <a:tabLst>
                <a:tab pos="457200" algn="l"/>
                <a:tab pos="914400" algn="l"/>
                <a:tab pos="1371600" algn="l"/>
                <a:tab pos="1828800" algn="l"/>
                <a:tab pos="2971800" algn="l"/>
                <a:tab pos="3429000" algn="l"/>
                <a:tab pos="5715000" algn="r"/>
              </a:tabLst>
            </a:pPr>
            <a:r>
              <a:rPr lang="en-GB" sz="3200" dirty="0">
                <a:latin typeface="Arial"/>
                <a:ea typeface="Times New Roman"/>
                <a:cs typeface="Times New Roman"/>
              </a:rPr>
              <a:t>	</a:t>
            </a:r>
            <a:r>
              <a:rPr lang="en-GB" sz="3200" dirty="0" smtClean="0">
                <a:latin typeface="Arial"/>
                <a:ea typeface="Times New Roman"/>
                <a:cs typeface="Times New Roman"/>
              </a:rPr>
              <a:t>	on remand</a:t>
            </a:r>
          </a:p>
          <a:p>
            <a:pPr algn="just">
              <a:tabLst>
                <a:tab pos="457200" algn="l"/>
                <a:tab pos="914400" algn="l"/>
                <a:tab pos="1371600" algn="l"/>
                <a:tab pos="1828800" algn="l"/>
                <a:tab pos="2971800" algn="l"/>
                <a:tab pos="3429000" algn="l"/>
                <a:tab pos="5715000" algn="r"/>
              </a:tabLst>
            </a:pPr>
            <a:endParaRPr lang="en-GB" sz="3200" dirty="0">
              <a:latin typeface="Arial"/>
              <a:ea typeface="Times New Roman"/>
              <a:cs typeface="Times New Roman"/>
            </a:endParaRPr>
          </a:p>
          <a:p>
            <a:pPr marL="285750" indent="-285750" algn="just">
              <a:buFont typeface="Arial" panose="020B0604020202020204" pitchFamily="34" charset="0"/>
              <a:buChar char="•"/>
              <a:tabLst>
                <a:tab pos="457200" algn="l"/>
                <a:tab pos="914400" algn="l"/>
                <a:tab pos="1371600" algn="l"/>
                <a:tab pos="1828800" algn="l"/>
                <a:tab pos="2971800" algn="l"/>
                <a:tab pos="3429000" algn="l"/>
                <a:tab pos="5715000" algn="r"/>
              </a:tabLst>
            </a:pPr>
            <a:r>
              <a:rPr lang="en-GB" sz="3200" dirty="0" smtClean="0">
                <a:latin typeface="Arial"/>
                <a:ea typeface="Times New Roman"/>
                <a:cs typeface="Times New Roman"/>
              </a:rPr>
              <a:t>an </a:t>
            </a:r>
            <a:r>
              <a:rPr lang="en-GB" sz="3200" dirty="0">
                <a:latin typeface="Arial"/>
                <a:ea typeface="Times New Roman"/>
                <a:cs typeface="Times New Roman"/>
              </a:rPr>
              <a:t>increase in community-based </a:t>
            </a:r>
            <a:r>
              <a:rPr lang="en-GB" sz="3200" dirty="0" smtClean="0">
                <a:latin typeface="Arial"/>
                <a:ea typeface="Times New Roman"/>
                <a:cs typeface="Times New Roman"/>
              </a:rPr>
              <a:t>provision</a:t>
            </a:r>
          </a:p>
          <a:p>
            <a:pPr algn="just">
              <a:tabLst>
                <a:tab pos="457200" algn="l"/>
                <a:tab pos="914400" algn="l"/>
                <a:tab pos="1371600" algn="l"/>
                <a:tab pos="1828800" algn="l"/>
                <a:tab pos="2971800" algn="l"/>
                <a:tab pos="3429000" algn="l"/>
                <a:tab pos="5715000" algn="r"/>
              </a:tabLst>
            </a:pPr>
            <a:r>
              <a:rPr lang="en-GB" sz="3200" dirty="0" smtClean="0">
                <a:latin typeface="Arial"/>
                <a:ea typeface="Times New Roman"/>
                <a:cs typeface="Times New Roman"/>
              </a:rPr>
              <a:t> </a:t>
            </a:r>
            <a:endParaRPr lang="en-GB" sz="3200" dirty="0">
              <a:latin typeface="Arial"/>
              <a:ea typeface="Times New Roman"/>
              <a:cs typeface="Times New Roman"/>
            </a:endParaRPr>
          </a:p>
          <a:p>
            <a:pPr marL="285750" indent="-285750" algn="just">
              <a:buFont typeface="Arial" panose="020B0604020202020204" pitchFamily="34" charset="0"/>
              <a:buChar char="•"/>
            </a:pPr>
            <a:r>
              <a:rPr lang="en-GB" sz="3200" dirty="0" smtClean="0">
                <a:latin typeface="Arial"/>
                <a:ea typeface="Times New Roman"/>
                <a:cs typeface="Times New Roman"/>
              </a:rPr>
              <a:t>improved </a:t>
            </a:r>
            <a:r>
              <a:rPr lang="en-GB" sz="3200" dirty="0">
                <a:latin typeface="Arial"/>
                <a:ea typeface="Times New Roman"/>
                <a:cs typeface="Times New Roman"/>
              </a:rPr>
              <a:t>reintegration from </a:t>
            </a:r>
            <a:r>
              <a:rPr lang="en-GB" sz="3200" dirty="0" smtClean="0">
                <a:latin typeface="Arial"/>
                <a:ea typeface="Times New Roman"/>
                <a:cs typeface="Times New Roman"/>
              </a:rPr>
              <a:t>custody </a:t>
            </a:r>
          </a:p>
          <a:p>
            <a:pPr algn="just"/>
            <a:r>
              <a:rPr lang="en-GB" sz="3200" dirty="0">
                <a:latin typeface="Arial"/>
                <a:ea typeface="Times New Roman"/>
                <a:cs typeface="Times New Roman"/>
              </a:rPr>
              <a:t>	</a:t>
            </a:r>
            <a:r>
              <a:rPr lang="en-GB" sz="3200" dirty="0" smtClean="0">
                <a:latin typeface="Arial"/>
                <a:ea typeface="Times New Roman"/>
                <a:cs typeface="Times New Roman"/>
              </a:rPr>
              <a:t>to </a:t>
            </a:r>
            <a:r>
              <a:rPr lang="en-GB" sz="3200" dirty="0">
                <a:latin typeface="Arial"/>
                <a:ea typeface="Times New Roman"/>
                <a:cs typeface="Times New Roman"/>
              </a:rPr>
              <a:t>community</a:t>
            </a:r>
            <a:endParaRPr lang="en-GB" sz="3200" dirty="0"/>
          </a:p>
        </p:txBody>
      </p:sp>
    </p:spTree>
    <p:extLst>
      <p:ext uri="{BB962C8B-B14F-4D97-AF65-F5344CB8AC3E}">
        <p14:creationId xmlns:p14="http://schemas.microsoft.com/office/powerpoint/2010/main" val="3757383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84101804"/>
              </p:ext>
            </p:extLst>
          </p:nvPr>
        </p:nvGraphicFramePr>
        <p:xfrm>
          <a:off x="0" y="0"/>
          <a:ext cx="9144000" cy="7039744"/>
        </p:xfrm>
        <a:graphic>
          <a:graphicData uri="http://schemas.openxmlformats.org/drawingml/2006/table">
            <a:tbl>
              <a:tblPr firstRow="1" firstCol="1" bandRow="1"/>
              <a:tblGrid>
                <a:gridCol w="4572000"/>
                <a:gridCol w="4572000"/>
              </a:tblGrid>
              <a:tr h="2924944">
                <a:tc>
                  <a:txBody>
                    <a:bodyPr/>
                    <a:lstStyle/>
                    <a:p>
                      <a:pPr algn="l">
                        <a:lnSpc>
                          <a:spcPts val="1200"/>
                        </a:lnSpc>
                        <a:spcAft>
                          <a:spcPts val="0"/>
                        </a:spcAft>
                        <a:tabLst>
                          <a:tab pos="457200" algn="l"/>
                          <a:tab pos="914400" algn="l"/>
                          <a:tab pos="1371600" algn="l"/>
                          <a:tab pos="1828800" algn="l"/>
                          <a:tab pos="2971800" algn="l"/>
                          <a:tab pos="3429000" algn="l"/>
                          <a:tab pos="5715000" algn="r"/>
                          <a:tab pos="457200" algn="l"/>
                        </a:tabLst>
                      </a:pPr>
                      <a:endParaRPr lang="en-GB" sz="1100" b="1" dirty="0" smtClean="0">
                        <a:effectLst/>
                        <a:latin typeface="+mn-lt"/>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3200" b="1" dirty="0" smtClean="0">
                          <a:effectLst/>
                          <a:latin typeface="+mn-lt"/>
                          <a:ea typeface="Times New Roman"/>
                          <a:cs typeface="Times New Roman"/>
                        </a:rPr>
                        <a:t>Promote</a:t>
                      </a:r>
                      <a:r>
                        <a:rPr lang="en-GB" sz="3200" b="1" dirty="0">
                          <a:effectLst/>
                          <a:latin typeface="+mn-lt"/>
                          <a:ea typeface="Times New Roman"/>
                          <a:cs typeface="Times New Roman"/>
                        </a:rPr>
                        <a:t>: </a:t>
                      </a:r>
                      <a:endParaRPr lang="en-GB" sz="3200" dirty="0">
                        <a:effectLst/>
                        <a:latin typeface="+mn-lt"/>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endParaRPr lang="en-GB" sz="1600" dirty="0">
                        <a:effectLst/>
                        <a:latin typeface="+mn-lt"/>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2400" u="none" dirty="0">
                          <a:solidFill>
                            <a:schemeClr val="tx1"/>
                          </a:solidFill>
                          <a:effectLst/>
                          <a:latin typeface="+mn-lt"/>
                          <a:ea typeface="Times New Roman"/>
                          <a:cs typeface="Times New Roman"/>
                        </a:rPr>
                        <a:t>We will champion community justice by taking the lead role in the delivery of the </a:t>
                      </a:r>
                      <a:r>
                        <a:rPr lang="en-GB" sz="2400" u="none" dirty="0">
                          <a:solidFill>
                            <a:schemeClr val="tx1"/>
                          </a:solidFill>
                          <a:effectLst/>
                          <a:latin typeface="+mn-lt"/>
                          <a:ea typeface="Times New Roman"/>
                          <a:cs typeface="Times New Roman"/>
                          <a:hlinkClick r:id="rId3"/>
                        </a:rPr>
                        <a:t>National Strategy for Community Justice</a:t>
                      </a:r>
                      <a:r>
                        <a:rPr lang="en-GB" sz="2400" u="none" dirty="0">
                          <a:solidFill>
                            <a:schemeClr val="tx1"/>
                          </a:solidFill>
                          <a:effectLst/>
                          <a:latin typeface="+mn-lt"/>
                          <a:ea typeface="Times New Roman"/>
                          <a:cs typeface="Times New Roman"/>
                        </a:rPr>
                        <a:t>.</a:t>
                      </a:r>
                    </a:p>
                    <a:p>
                      <a:pPr algn="l">
                        <a:lnSpc>
                          <a:spcPts val="1200"/>
                        </a:lnSpc>
                        <a:spcAft>
                          <a:spcPts val="0"/>
                        </a:spcAft>
                        <a:tabLst>
                          <a:tab pos="457200" algn="l"/>
                          <a:tab pos="914400" algn="l"/>
                          <a:tab pos="1371600" algn="l"/>
                          <a:tab pos="1828800" algn="l"/>
                          <a:tab pos="2971800" algn="l"/>
                          <a:tab pos="3429000" algn="l"/>
                          <a:tab pos="5715000" algn="r"/>
                          <a:tab pos="457200" algn="l"/>
                        </a:tabLst>
                      </a:pPr>
                      <a:endParaRPr lang="en-GB" sz="1100" dirty="0">
                        <a:effectLst/>
                        <a:latin typeface="+mn-lt"/>
                        <a:ea typeface="Times New Roma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81C"/>
                    </a:solidFill>
                  </a:tcPr>
                </a:tc>
                <a:tc>
                  <a:txBody>
                    <a:bodyPr/>
                    <a:lstStyle/>
                    <a:p>
                      <a:pPr marL="11430" indent="3175" algn="l">
                        <a:lnSpc>
                          <a:spcPts val="1200"/>
                        </a:lnSpc>
                        <a:spcAft>
                          <a:spcPts val="0"/>
                        </a:spcAft>
                        <a:tabLst>
                          <a:tab pos="457200" algn="l"/>
                          <a:tab pos="914400" algn="l"/>
                          <a:tab pos="1371600" algn="l"/>
                          <a:tab pos="1828800" algn="l"/>
                          <a:tab pos="2971800" algn="l"/>
                          <a:tab pos="3429000" algn="l"/>
                          <a:tab pos="5715000" algn="r"/>
                          <a:tab pos="457200" algn="l"/>
                        </a:tabLst>
                      </a:pPr>
                      <a:endParaRPr lang="en-GB" sz="1100" b="1" dirty="0" smtClean="0">
                        <a:solidFill>
                          <a:srgbClr val="FFFFFF"/>
                        </a:solidFill>
                        <a:effectLst/>
                        <a:latin typeface="Arial"/>
                        <a:ea typeface="Times New Roman"/>
                        <a:cs typeface="Times New Roman"/>
                      </a:endParaRPr>
                    </a:p>
                    <a:p>
                      <a:pPr marL="11430" indent="3175"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3200" b="1" dirty="0" smtClean="0">
                          <a:solidFill>
                            <a:srgbClr val="FFFFFF"/>
                          </a:solidFill>
                          <a:effectLst/>
                          <a:latin typeface="+mn-lt"/>
                          <a:ea typeface="Times New Roman"/>
                          <a:cs typeface="Times New Roman"/>
                        </a:rPr>
                        <a:t>Support</a:t>
                      </a:r>
                      <a:r>
                        <a:rPr lang="en-GB" sz="3200" dirty="0">
                          <a:solidFill>
                            <a:srgbClr val="FFFFFF"/>
                          </a:solidFill>
                          <a:effectLst/>
                          <a:latin typeface="+mn-lt"/>
                          <a:ea typeface="Times New Roman"/>
                          <a:cs typeface="Times New Roman"/>
                        </a:rPr>
                        <a:t>: </a:t>
                      </a:r>
                      <a:endParaRPr lang="en-GB" sz="3200" dirty="0" smtClean="0">
                        <a:solidFill>
                          <a:schemeClr val="tx1"/>
                        </a:solidFill>
                        <a:effectLst/>
                        <a:latin typeface="+mn-lt"/>
                        <a:ea typeface="Times New Roman"/>
                        <a:cs typeface="Times New Roman"/>
                      </a:endParaRPr>
                    </a:p>
                    <a:p>
                      <a:pPr marL="11430" indent="3175" algn="l">
                        <a:lnSpc>
                          <a:spcPct val="100000"/>
                        </a:lnSpc>
                        <a:spcAft>
                          <a:spcPts val="0"/>
                        </a:spcAft>
                        <a:tabLst>
                          <a:tab pos="457200" algn="l"/>
                          <a:tab pos="914400" algn="l"/>
                          <a:tab pos="1371600" algn="l"/>
                          <a:tab pos="1828800" algn="l"/>
                          <a:tab pos="2971800" algn="l"/>
                          <a:tab pos="3429000" algn="l"/>
                          <a:tab pos="5715000" algn="r"/>
                          <a:tab pos="457200" algn="l"/>
                        </a:tabLst>
                      </a:pPr>
                      <a:endParaRPr lang="en-GB" sz="1600" dirty="0">
                        <a:effectLst/>
                        <a:latin typeface="+mn-lt"/>
                        <a:ea typeface="Times New Roman"/>
                        <a:cs typeface="Times New Roman"/>
                      </a:endParaRPr>
                    </a:p>
                    <a:p>
                      <a:pPr marL="11430" indent="3175"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2400" dirty="0">
                          <a:solidFill>
                            <a:srgbClr val="FFFFFF"/>
                          </a:solidFill>
                          <a:effectLst/>
                          <a:latin typeface="+mn-lt"/>
                          <a:ea typeface="Times New Roman"/>
                          <a:cs typeface="Times New Roman"/>
                        </a:rPr>
                        <a:t>We will work with our partners and help drive change by identifying challenges and supporting improvements in our community justice system</a:t>
                      </a:r>
                      <a:r>
                        <a:rPr lang="en-GB" sz="2400" dirty="0" smtClean="0">
                          <a:solidFill>
                            <a:srgbClr val="FFFFFF"/>
                          </a:solidFill>
                          <a:effectLst/>
                          <a:latin typeface="+mn-lt"/>
                          <a:ea typeface="Times New Roman"/>
                          <a:cs typeface="Times New Roman"/>
                        </a:rPr>
                        <a:t>.</a:t>
                      </a:r>
                      <a:endParaRPr lang="en-GB" sz="2400" dirty="0">
                        <a:effectLst/>
                        <a:latin typeface="+mn-lt"/>
                        <a:ea typeface="Times New Roma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6770"/>
                    </a:solidFill>
                  </a:tcPr>
                </a:tc>
              </a:tr>
              <a:tr h="3630705">
                <a:tc>
                  <a:txBody>
                    <a:bodyPr/>
                    <a:lstStyle/>
                    <a:p>
                      <a:pPr algn="l">
                        <a:lnSpc>
                          <a:spcPts val="1200"/>
                        </a:lnSpc>
                        <a:spcAft>
                          <a:spcPts val="0"/>
                        </a:spcAft>
                        <a:tabLst>
                          <a:tab pos="457200" algn="l"/>
                          <a:tab pos="914400" algn="l"/>
                          <a:tab pos="1371600" algn="l"/>
                          <a:tab pos="1828800" algn="l"/>
                          <a:tab pos="2971800" algn="l"/>
                          <a:tab pos="3429000" algn="l"/>
                          <a:tab pos="5715000" algn="r"/>
                          <a:tab pos="457200" algn="l"/>
                        </a:tabLst>
                      </a:pPr>
                      <a:endParaRPr lang="en-GB" sz="1100" b="1" dirty="0" smtClean="0">
                        <a:effectLst/>
                        <a:latin typeface="Arial"/>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3200" b="1" dirty="0" smtClean="0">
                          <a:solidFill>
                            <a:schemeClr val="bg1"/>
                          </a:solidFill>
                          <a:effectLst/>
                          <a:latin typeface="+mn-lt"/>
                          <a:ea typeface="Times New Roman"/>
                          <a:cs typeface="Times New Roman"/>
                        </a:rPr>
                        <a:t>Lead</a:t>
                      </a:r>
                      <a:r>
                        <a:rPr lang="en-GB" sz="3200" b="1" dirty="0">
                          <a:solidFill>
                            <a:schemeClr val="bg1"/>
                          </a:solidFill>
                          <a:effectLst/>
                          <a:latin typeface="+mn-lt"/>
                          <a:ea typeface="Times New Roman"/>
                          <a:cs typeface="Times New Roman"/>
                        </a:rPr>
                        <a:t>:</a:t>
                      </a:r>
                      <a:r>
                        <a:rPr lang="en-GB" sz="3200" dirty="0">
                          <a:solidFill>
                            <a:schemeClr val="bg1"/>
                          </a:solidFill>
                          <a:effectLst/>
                          <a:latin typeface="+mn-lt"/>
                          <a:ea typeface="Times New Roman"/>
                          <a:cs typeface="Times New Roman"/>
                        </a:rPr>
                        <a:t> </a:t>
                      </a: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1600" dirty="0">
                          <a:solidFill>
                            <a:schemeClr val="bg1"/>
                          </a:solidFill>
                          <a:effectLst/>
                          <a:latin typeface="+mn-lt"/>
                          <a:ea typeface="Times New Roman"/>
                          <a:cs typeface="Times New Roman"/>
                        </a:rPr>
                        <a:t> </a:t>
                      </a: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2400" dirty="0">
                          <a:solidFill>
                            <a:schemeClr val="bg1"/>
                          </a:solidFill>
                          <a:effectLst/>
                          <a:latin typeface="+mn-lt"/>
                          <a:ea typeface="Times New Roman"/>
                          <a:cs typeface="Times New Roman"/>
                        </a:rPr>
                        <a:t>We will act as a trusted source of expertise in community justice, providing leadership, training and insight to support community justice partners to explore new thinking and promote best practice to prevent offending and reduce the number of future victims.</a:t>
                      </a:r>
                    </a:p>
                    <a:p>
                      <a:pPr algn="l">
                        <a:lnSpc>
                          <a:spcPts val="1200"/>
                        </a:lnSpc>
                        <a:spcAft>
                          <a:spcPts val="0"/>
                        </a:spcAft>
                        <a:tabLst>
                          <a:tab pos="457200" algn="l"/>
                          <a:tab pos="914400" algn="l"/>
                          <a:tab pos="1371600" algn="l"/>
                          <a:tab pos="1828800" algn="l"/>
                          <a:tab pos="2971800" algn="l"/>
                          <a:tab pos="3429000" algn="l"/>
                          <a:tab pos="5715000" algn="r"/>
                          <a:tab pos="457200" algn="l"/>
                        </a:tabLst>
                      </a:pPr>
                      <a:r>
                        <a:rPr lang="en-GB" sz="1100" u="none" strike="noStrike" dirty="0">
                          <a:solidFill>
                            <a:srgbClr val="0000FF"/>
                          </a:solidFill>
                          <a:effectLst/>
                          <a:latin typeface="Arial"/>
                          <a:ea typeface="Times New Roman"/>
                          <a:cs typeface="Times New Roman"/>
                        </a:rPr>
                        <a:t> </a:t>
                      </a:r>
                      <a:endParaRPr lang="en-GB" sz="1100" dirty="0">
                        <a:effectLst/>
                        <a:latin typeface="Arial"/>
                        <a:ea typeface="Times New Roman"/>
                        <a:cs typeface="Times New Roman"/>
                      </a:endParaRPr>
                    </a:p>
                    <a:p>
                      <a:pPr algn="l">
                        <a:lnSpc>
                          <a:spcPts val="1200"/>
                        </a:lnSpc>
                        <a:spcAft>
                          <a:spcPts val="0"/>
                        </a:spcAft>
                        <a:tabLst>
                          <a:tab pos="457200" algn="l"/>
                          <a:tab pos="914400" algn="l"/>
                          <a:tab pos="1371600" algn="l"/>
                          <a:tab pos="1828800" algn="l"/>
                          <a:tab pos="2971800" algn="l"/>
                          <a:tab pos="3429000" algn="l"/>
                          <a:tab pos="5715000" algn="r"/>
                          <a:tab pos="457200" algn="l"/>
                        </a:tabLst>
                      </a:pPr>
                      <a:r>
                        <a:rPr lang="en-GB" sz="1100" b="1" dirty="0">
                          <a:effectLst/>
                          <a:latin typeface="Arial"/>
                          <a:ea typeface="Times New Roman"/>
                          <a:cs typeface="Times New Roman"/>
                        </a:rPr>
                        <a:t> </a:t>
                      </a:r>
                      <a:endParaRPr lang="en-GB" sz="1100" dirty="0">
                        <a:effectLst/>
                        <a:latin typeface="Arial"/>
                        <a:ea typeface="Times New Roma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2721"/>
                    </a:solidFill>
                  </a:tcPr>
                </a:tc>
                <a:tc>
                  <a:txBody>
                    <a:bodyPr/>
                    <a:lstStyle/>
                    <a:p>
                      <a:pPr algn="l">
                        <a:lnSpc>
                          <a:spcPts val="1200"/>
                        </a:lnSpc>
                        <a:spcAft>
                          <a:spcPts val="0"/>
                        </a:spcAft>
                        <a:tabLst>
                          <a:tab pos="457200" algn="l"/>
                          <a:tab pos="914400" algn="l"/>
                          <a:tab pos="1371600" algn="l"/>
                          <a:tab pos="1828800" algn="l"/>
                          <a:tab pos="2971800" algn="l"/>
                          <a:tab pos="3429000" algn="l"/>
                          <a:tab pos="5715000" algn="r"/>
                          <a:tab pos="457200" algn="l"/>
                        </a:tabLst>
                      </a:pPr>
                      <a:endParaRPr lang="en-GB" sz="1100" b="1" dirty="0" smtClean="0">
                        <a:effectLst/>
                        <a:latin typeface="Arial"/>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3200" b="1" dirty="0" smtClean="0">
                          <a:effectLst/>
                          <a:latin typeface="+mn-lt"/>
                          <a:ea typeface="Times New Roman"/>
                          <a:cs typeface="Times New Roman"/>
                        </a:rPr>
                        <a:t>Prevent</a:t>
                      </a:r>
                      <a:r>
                        <a:rPr lang="en-GB" sz="3200" b="1" dirty="0">
                          <a:effectLst/>
                          <a:latin typeface="+mn-lt"/>
                          <a:ea typeface="Times New Roman"/>
                          <a:cs typeface="Times New Roman"/>
                        </a:rPr>
                        <a:t>: </a:t>
                      </a:r>
                      <a:endParaRPr lang="en-GB" sz="3200" dirty="0">
                        <a:effectLst/>
                        <a:latin typeface="+mn-lt"/>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1600" b="1" dirty="0">
                          <a:effectLst/>
                          <a:latin typeface="+mn-lt"/>
                          <a:ea typeface="Times New Roman"/>
                          <a:cs typeface="Times New Roman"/>
                        </a:rPr>
                        <a:t> </a:t>
                      </a:r>
                      <a:endParaRPr lang="en-GB" sz="1600" dirty="0">
                        <a:effectLst/>
                        <a:latin typeface="+mn-lt"/>
                        <a:ea typeface="Times New Roman"/>
                        <a:cs typeface="Times New Roman"/>
                      </a:endParaRP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2400" dirty="0">
                          <a:effectLst/>
                          <a:latin typeface="+mn-lt"/>
                          <a:ea typeface="Times New Roman"/>
                          <a:cs typeface="Times New Roman"/>
                        </a:rPr>
                        <a:t>We will work with others to prevent offending and reduce further offending.</a:t>
                      </a:r>
                    </a:p>
                    <a:p>
                      <a:pPr algn="l">
                        <a:lnSpc>
                          <a:spcPct val="100000"/>
                        </a:lnSpc>
                        <a:spcAft>
                          <a:spcPts val="0"/>
                        </a:spcAft>
                        <a:tabLst>
                          <a:tab pos="457200" algn="l"/>
                          <a:tab pos="914400" algn="l"/>
                          <a:tab pos="1371600" algn="l"/>
                          <a:tab pos="1828800" algn="l"/>
                          <a:tab pos="2971800" algn="l"/>
                          <a:tab pos="3429000" algn="l"/>
                          <a:tab pos="5715000" algn="r"/>
                          <a:tab pos="457200" algn="l"/>
                        </a:tabLst>
                      </a:pPr>
                      <a:r>
                        <a:rPr lang="en-GB" sz="3200" b="1" dirty="0">
                          <a:effectLst/>
                          <a:latin typeface="+mn-lt"/>
                          <a:ea typeface="Times New Roman"/>
                          <a:cs typeface="Times New Roman"/>
                        </a:rPr>
                        <a:t> </a:t>
                      </a:r>
                      <a:endParaRPr lang="en-GB" sz="3200" dirty="0">
                        <a:effectLst/>
                        <a:latin typeface="+mn-lt"/>
                        <a:ea typeface="Times New Roman"/>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200"/>
                    </a:solidFill>
                  </a:tcPr>
                </a:tc>
              </a:tr>
            </a:tbl>
          </a:graphicData>
        </a:graphic>
      </p:graphicFrame>
    </p:spTree>
    <p:extLst>
      <p:ext uri="{BB962C8B-B14F-4D97-AF65-F5344CB8AC3E}">
        <p14:creationId xmlns:p14="http://schemas.microsoft.com/office/powerpoint/2010/main" val="256145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TextBox 1"/>
          <p:cNvSpPr txBox="1"/>
          <p:nvPr/>
        </p:nvSpPr>
        <p:spPr>
          <a:xfrm>
            <a:off x="3275856" y="200157"/>
            <a:ext cx="2393219" cy="646331"/>
          </a:xfrm>
          <a:prstGeom prst="rect">
            <a:avLst/>
          </a:prstGeom>
          <a:noFill/>
        </p:spPr>
        <p:txBody>
          <a:bodyPr wrap="none" rtlCol="0">
            <a:spAutoFit/>
          </a:bodyPr>
          <a:lstStyle/>
          <a:p>
            <a:r>
              <a:rPr lang="en-GB" sz="3600" b="1" u="sng" dirty="0" smtClean="0"/>
              <a:t>What now?</a:t>
            </a:r>
            <a:endParaRPr lang="en-GB" sz="3600" b="1" u="sng" dirty="0"/>
          </a:p>
        </p:txBody>
      </p:sp>
      <p:sp>
        <p:nvSpPr>
          <p:cNvPr id="3" name="TextBox 2"/>
          <p:cNvSpPr txBox="1"/>
          <p:nvPr/>
        </p:nvSpPr>
        <p:spPr>
          <a:xfrm>
            <a:off x="1116803" y="1628800"/>
            <a:ext cx="6711324" cy="4278094"/>
          </a:xfrm>
          <a:prstGeom prst="rect">
            <a:avLst/>
          </a:prstGeom>
          <a:noFill/>
        </p:spPr>
        <p:txBody>
          <a:bodyPr wrap="none" rtlCol="0">
            <a:spAutoFit/>
          </a:bodyPr>
          <a:lstStyle/>
          <a:p>
            <a:pPr marL="285750" indent="-285750">
              <a:buFont typeface="Arial" panose="020B0604020202020204" pitchFamily="34" charset="0"/>
              <a:buChar char="•"/>
            </a:pPr>
            <a:r>
              <a:rPr lang="en-GB" sz="3200" dirty="0" err="1" smtClean="0"/>
              <a:t>CJOIPs</a:t>
            </a:r>
            <a:r>
              <a:rPr lang="en-GB" sz="3200" dirty="0" smtClean="0"/>
              <a:t> feedback</a:t>
            </a:r>
          </a:p>
          <a:p>
            <a:endParaRPr lang="en-GB" sz="1600" dirty="0" smtClean="0"/>
          </a:p>
          <a:p>
            <a:pPr marL="285750" indent="-285750">
              <a:buFont typeface="Arial" panose="020B0604020202020204" pitchFamily="34" charset="0"/>
              <a:buChar char="•"/>
            </a:pPr>
            <a:r>
              <a:rPr lang="en-GB" sz="3200" dirty="0" smtClean="0"/>
              <a:t>Learning, Development &amp; Innovation </a:t>
            </a:r>
          </a:p>
          <a:p>
            <a:r>
              <a:rPr lang="en-GB" sz="3200" dirty="0"/>
              <a:t>	</a:t>
            </a:r>
            <a:r>
              <a:rPr lang="en-GB" sz="3200" dirty="0" smtClean="0"/>
              <a:t>Working Group</a:t>
            </a:r>
          </a:p>
          <a:p>
            <a:endParaRPr lang="en-GB" sz="1600" dirty="0" smtClean="0"/>
          </a:p>
          <a:p>
            <a:pPr marL="285750" lvl="0" indent="-285750">
              <a:buFont typeface="Arial" panose="020B0604020202020204" pitchFamily="34" charset="0"/>
              <a:buChar char="•"/>
            </a:pPr>
            <a:r>
              <a:rPr lang="en-GB" sz="3200" dirty="0">
                <a:solidFill>
                  <a:prstClr val="black"/>
                </a:solidFill>
              </a:rPr>
              <a:t>Learning, Development &amp; Innovation </a:t>
            </a:r>
          </a:p>
          <a:p>
            <a:pPr lvl="0"/>
            <a:r>
              <a:rPr lang="en-GB" sz="3200" dirty="0">
                <a:solidFill>
                  <a:prstClr val="black"/>
                </a:solidFill>
              </a:rPr>
              <a:t>	</a:t>
            </a:r>
            <a:r>
              <a:rPr lang="en-GB" sz="3200" dirty="0" smtClean="0">
                <a:solidFill>
                  <a:prstClr val="black"/>
                </a:solidFill>
              </a:rPr>
              <a:t>Hub</a:t>
            </a:r>
          </a:p>
          <a:p>
            <a:pPr lvl="0"/>
            <a:endParaRPr lang="en-GB" sz="1600" dirty="0" smtClean="0"/>
          </a:p>
          <a:p>
            <a:pPr marL="285750" indent="-285750">
              <a:buFont typeface="Arial" panose="020B0604020202020204" pitchFamily="34" charset="0"/>
              <a:buChar char="•"/>
            </a:pPr>
            <a:r>
              <a:rPr lang="en-GB" sz="3200" dirty="0" smtClean="0"/>
              <a:t>Learning, Development &amp; Innovation </a:t>
            </a:r>
          </a:p>
          <a:p>
            <a:r>
              <a:rPr lang="en-GB" sz="3200" dirty="0"/>
              <a:t>	</a:t>
            </a:r>
            <a:r>
              <a:rPr lang="en-GB" sz="3200" dirty="0" smtClean="0"/>
              <a:t>Strategy</a:t>
            </a:r>
          </a:p>
        </p:txBody>
      </p:sp>
    </p:spTree>
    <p:extLst>
      <p:ext uri="{BB962C8B-B14F-4D97-AF65-F5344CB8AC3E}">
        <p14:creationId xmlns:p14="http://schemas.microsoft.com/office/powerpoint/2010/main" val="399706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TextBox 1"/>
          <p:cNvSpPr txBox="1"/>
          <p:nvPr/>
        </p:nvSpPr>
        <p:spPr>
          <a:xfrm>
            <a:off x="3275855" y="200157"/>
            <a:ext cx="3598677" cy="646331"/>
          </a:xfrm>
          <a:prstGeom prst="rect">
            <a:avLst/>
          </a:prstGeom>
          <a:noFill/>
        </p:spPr>
        <p:txBody>
          <a:bodyPr wrap="none" rtlCol="0">
            <a:spAutoFit/>
          </a:bodyPr>
          <a:lstStyle/>
          <a:p>
            <a:r>
              <a:rPr lang="en-GB" sz="3600" b="1" u="sng" dirty="0" smtClean="0">
                <a:solidFill>
                  <a:prstClr val="black"/>
                </a:solidFill>
              </a:rPr>
              <a:t>What now? (</a:t>
            </a:r>
            <a:r>
              <a:rPr lang="en-GB" sz="3600" b="1" u="sng" dirty="0" err="1" smtClean="0">
                <a:solidFill>
                  <a:prstClr val="black"/>
                </a:solidFill>
              </a:rPr>
              <a:t>L&amp;D</a:t>
            </a:r>
            <a:r>
              <a:rPr lang="en-GB" sz="3600" b="1" u="sng" dirty="0" smtClean="0">
                <a:solidFill>
                  <a:prstClr val="black"/>
                </a:solidFill>
              </a:rPr>
              <a:t>)</a:t>
            </a:r>
            <a:endParaRPr lang="en-GB" sz="3600" b="1" u="sng" dirty="0">
              <a:solidFill>
                <a:prstClr val="black"/>
              </a:solidFill>
            </a:endParaRPr>
          </a:p>
        </p:txBody>
      </p:sp>
      <p:sp>
        <p:nvSpPr>
          <p:cNvPr id="3" name="TextBox 2"/>
          <p:cNvSpPr txBox="1"/>
          <p:nvPr/>
        </p:nvSpPr>
        <p:spPr>
          <a:xfrm>
            <a:off x="1116803" y="1628800"/>
            <a:ext cx="7238264" cy="4031873"/>
          </a:xfrm>
          <a:prstGeom prst="rect">
            <a:avLst/>
          </a:prstGeom>
          <a:noFill/>
        </p:spPr>
        <p:txBody>
          <a:bodyPr wrap="none" rtlCol="0">
            <a:spAutoFit/>
          </a:bodyPr>
          <a:lstStyle/>
          <a:p>
            <a:pPr marL="285750" indent="-285750">
              <a:buFont typeface="Arial" panose="020B0604020202020204" pitchFamily="34" charset="0"/>
              <a:buChar char="•"/>
            </a:pPr>
            <a:r>
              <a:rPr lang="en-GB" sz="3200" dirty="0" err="1" smtClean="0">
                <a:solidFill>
                  <a:prstClr val="black"/>
                </a:solidFill>
              </a:rPr>
              <a:t>CJSW</a:t>
            </a:r>
            <a:r>
              <a:rPr lang="en-GB" sz="3200" dirty="0" smtClean="0">
                <a:solidFill>
                  <a:prstClr val="black"/>
                </a:solidFill>
              </a:rPr>
              <a:t> training</a:t>
            </a:r>
          </a:p>
          <a:p>
            <a:endParaRPr lang="en-GB" sz="1600" dirty="0" smtClean="0">
              <a:solidFill>
                <a:prstClr val="black"/>
              </a:solidFill>
            </a:endParaRPr>
          </a:p>
          <a:p>
            <a:pPr marL="285750" indent="-285750">
              <a:buFont typeface="Arial" panose="020B0604020202020204" pitchFamily="34" charset="0"/>
              <a:buChar char="•"/>
            </a:pPr>
            <a:r>
              <a:rPr lang="en-GB" sz="3200" dirty="0" smtClean="0">
                <a:solidFill>
                  <a:prstClr val="black"/>
                </a:solidFill>
              </a:rPr>
              <a:t>Trauma informed</a:t>
            </a:r>
          </a:p>
          <a:p>
            <a:endParaRPr lang="en-GB" sz="1600" dirty="0" smtClean="0">
              <a:solidFill>
                <a:prstClr val="black"/>
              </a:solidFill>
            </a:endParaRPr>
          </a:p>
          <a:p>
            <a:pPr marL="285750" indent="-285750">
              <a:buFont typeface="Arial" panose="020B0604020202020204" pitchFamily="34" charset="0"/>
              <a:buChar char="•"/>
            </a:pPr>
            <a:r>
              <a:rPr lang="en-GB" sz="3200" dirty="0" smtClean="0">
                <a:solidFill>
                  <a:prstClr val="black"/>
                </a:solidFill>
              </a:rPr>
              <a:t>Career length learning &amp; development </a:t>
            </a:r>
          </a:p>
          <a:p>
            <a:r>
              <a:rPr lang="en-GB" sz="3200" dirty="0">
                <a:solidFill>
                  <a:prstClr val="black"/>
                </a:solidFill>
              </a:rPr>
              <a:t>	</a:t>
            </a:r>
            <a:r>
              <a:rPr lang="en-GB" sz="3200" dirty="0" smtClean="0">
                <a:solidFill>
                  <a:prstClr val="black"/>
                </a:solidFill>
              </a:rPr>
              <a:t>pathways</a:t>
            </a:r>
          </a:p>
          <a:p>
            <a:endParaRPr lang="en-GB" sz="1600" dirty="0" smtClean="0">
              <a:solidFill>
                <a:prstClr val="black"/>
              </a:solidFill>
            </a:endParaRPr>
          </a:p>
          <a:p>
            <a:pPr marL="285750" indent="-285750">
              <a:buFont typeface="Arial" panose="020B0604020202020204" pitchFamily="34" charset="0"/>
              <a:buChar char="•"/>
            </a:pPr>
            <a:r>
              <a:rPr lang="en-GB" sz="3200" dirty="0" smtClean="0">
                <a:solidFill>
                  <a:prstClr val="black"/>
                </a:solidFill>
              </a:rPr>
              <a:t>Multi-agency / locally driven / e-learning</a:t>
            </a:r>
          </a:p>
          <a:p>
            <a:endParaRPr lang="en-GB" sz="1600" dirty="0">
              <a:solidFill>
                <a:prstClr val="black"/>
              </a:solidFill>
            </a:endParaRPr>
          </a:p>
          <a:p>
            <a:pPr marL="285750" indent="-285750">
              <a:buFont typeface="Arial" panose="020B0604020202020204" pitchFamily="34" charset="0"/>
              <a:buChar char="•"/>
            </a:pPr>
            <a:r>
              <a:rPr lang="en-GB" sz="3200" dirty="0" smtClean="0">
                <a:solidFill>
                  <a:prstClr val="black"/>
                </a:solidFill>
              </a:rPr>
              <a:t>Evaluation &amp; best practice</a:t>
            </a:r>
          </a:p>
        </p:txBody>
      </p:sp>
    </p:spTree>
    <p:extLst>
      <p:ext uri="{BB962C8B-B14F-4D97-AF65-F5344CB8AC3E}">
        <p14:creationId xmlns:p14="http://schemas.microsoft.com/office/powerpoint/2010/main" val="247653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6" y="35932"/>
            <a:ext cx="1970282" cy="1304836"/>
          </a:xfrm>
          <a:prstGeom prst="rect">
            <a:avLst/>
          </a:prstGeom>
        </p:spPr>
      </p:pic>
      <p:sp>
        <p:nvSpPr>
          <p:cNvPr id="2" name="TextBox 1"/>
          <p:cNvSpPr txBox="1"/>
          <p:nvPr/>
        </p:nvSpPr>
        <p:spPr>
          <a:xfrm>
            <a:off x="3131840" y="200157"/>
            <a:ext cx="3718582" cy="646331"/>
          </a:xfrm>
          <a:prstGeom prst="rect">
            <a:avLst/>
          </a:prstGeom>
          <a:noFill/>
        </p:spPr>
        <p:txBody>
          <a:bodyPr wrap="none" rtlCol="0">
            <a:spAutoFit/>
          </a:bodyPr>
          <a:lstStyle/>
          <a:p>
            <a:r>
              <a:rPr lang="en-GB" sz="3600" b="1" u="sng" dirty="0" smtClean="0">
                <a:solidFill>
                  <a:prstClr val="black"/>
                </a:solidFill>
              </a:rPr>
              <a:t>Shared outcomes?</a:t>
            </a:r>
            <a:endParaRPr lang="en-GB" sz="3600" b="1" u="sng" dirty="0">
              <a:solidFill>
                <a:prstClr val="black"/>
              </a:solidFill>
            </a:endParaRPr>
          </a:p>
        </p:txBody>
      </p:sp>
      <p:graphicFrame>
        <p:nvGraphicFramePr>
          <p:cNvPr id="5" name="Diagram 4"/>
          <p:cNvGraphicFramePr/>
          <p:nvPr>
            <p:extLst>
              <p:ext uri="{D42A27DB-BD31-4B8C-83A1-F6EECF244321}">
                <p14:modId xmlns:p14="http://schemas.microsoft.com/office/powerpoint/2010/main" val="4189855177"/>
              </p:ext>
            </p:extLst>
          </p:nvPr>
        </p:nvGraphicFramePr>
        <p:xfrm>
          <a:off x="1115616" y="1397000"/>
          <a:ext cx="7272808"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573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177</Words>
  <Application>Microsoft Office PowerPoint</Application>
  <PresentationFormat>On-screen Show (4:3)</PresentationFormat>
  <Paragraphs>83</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3_Office Theme</vt:lpstr>
      <vt:lpstr>An Introduction to  Community Justice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u441904</dc:creator>
  <cp:lastModifiedBy>David Barbour</cp:lastModifiedBy>
  <cp:revision>36</cp:revision>
  <dcterms:created xsi:type="dcterms:W3CDTF">2017-05-09T11:53:38Z</dcterms:created>
  <dcterms:modified xsi:type="dcterms:W3CDTF">2017-08-31T13:52:09Z</dcterms:modified>
</cp:coreProperties>
</file>